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99" r:id="rId5"/>
    <p:sldMasterId id="2147493814" r:id="rId6"/>
    <p:sldMasterId id="2147493876" r:id="rId7"/>
    <p:sldMasterId id="2147493891" r:id="rId8"/>
    <p:sldMasterId id="2147493905" r:id="rId9"/>
    <p:sldMasterId id="2147493919" r:id="rId10"/>
    <p:sldMasterId id="2147493932" r:id="rId11"/>
    <p:sldMasterId id="2147493944" r:id="rId12"/>
  </p:sldMasterIdLst>
  <p:notesMasterIdLst>
    <p:notesMasterId r:id="rId157"/>
  </p:notesMasterIdLst>
  <p:handoutMasterIdLst>
    <p:handoutMasterId r:id="rId158"/>
  </p:handoutMasterIdLst>
  <p:sldIdLst>
    <p:sldId id="854" r:id="rId13"/>
    <p:sldId id="2142532331" r:id="rId14"/>
    <p:sldId id="2142532330" r:id="rId15"/>
    <p:sldId id="2142532329" r:id="rId16"/>
    <p:sldId id="2142532336" r:id="rId17"/>
    <p:sldId id="2142532337" r:id="rId18"/>
    <p:sldId id="573" r:id="rId19"/>
    <p:sldId id="568" r:id="rId20"/>
    <p:sldId id="1152" r:id="rId21"/>
    <p:sldId id="346" r:id="rId22"/>
    <p:sldId id="256" r:id="rId23"/>
    <p:sldId id="257" r:id="rId24"/>
    <p:sldId id="258" r:id="rId25"/>
    <p:sldId id="259" r:id="rId26"/>
    <p:sldId id="335" r:id="rId27"/>
    <p:sldId id="262" r:id="rId28"/>
    <p:sldId id="354" r:id="rId29"/>
    <p:sldId id="348" r:id="rId30"/>
    <p:sldId id="263" r:id="rId31"/>
    <p:sldId id="268" r:id="rId32"/>
    <p:sldId id="350" r:id="rId33"/>
    <p:sldId id="270" r:id="rId34"/>
    <p:sldId id="271" r:id="rId35"/>
    <p:sldId id="272" r:id="rId36"/>
    <p:sldId id="275" r:id="rId37"/>
    <p:sldId id="279" r:id="rId38"/>
    <p:sldId id="284" r:id="rId39"/>
    <p:sldId id="285" r:id="rId40"/>
    <p:sldId id="287" r:id="rId41"/>
    <p:sldId id="365" r:id="rId42"/>
    <p:sldId id="289" r:id="rId43"/>
    <p:sldId id="291" r:id="rId44"/>
    <p:sldId id="293" r:id="rId45"/>
    <p:sldId id="292" r:id="rId46"/>
    <p:sldId id="294" r:id="rId47"/>
    <p:sldId id="295" r:id="rId48"/>
    <p:sldId id="301" r:id="rId49"/>
    <p:sldId id="302" r:id="rId50"/>
    <p:sldId id="337" r:id="rId51"/>
    <p:sldId id="305" r:id="rId52"/>
    <p:sldId id="338" r:id="rId53"/>
    <p:sldId id="306" r:id="rId54"/>
    <p:sldId id="339" r:id="rId55"/>
    <p:sldId id="340" r:id="rId56"/>
    <p:sldId id="2142532338" r:id="rId57"/>
    <p:sldId id="370" r:id="rId58"/>
    <p:sldId id="2142532339" r:id="rId59"/>
    <p:sldId id="344" r:id="rId60"/>
    <p:sldId id="319" r:id="rId61"/>
    <p:sldId id="343" r:id="rId62"/>
    <p:sldId id="465" r:id="rId63"/>
    <p:sldId id="440" r:id="rId64"/>
    <p:sldId id="363" r:id="rId65"/>
    <p:sldId id="309" r:id="rId66"/>
    <p:sldId id="310" r:id="rId67"/>
    <p:sldId id="388" r:id="rId68"/>
    <p:sldId id="311" r:id="rId69"/>
    <p:sldId id="312" r:id="rId70"/>
    <p:sldId id="313" r:id="rId71"/>
    <p:sldId id="462" r:id="rId72"/>
    <p:sldId id="463" r:id="rId73"/>
    <p:sldId id="455" r:id="rId74"/>
    <p:sldId id="456" r:id="rId75"/>
    <p:sldId id="342" r:id="rId76"/>
    <p:sldId id="457" r:id="rId77"/>
    <p:sldId id="317" r:id="rId78"/>
    <p:sldId id="318" r:id="rId79"/>
    <p:sldId id="364" r:id="rId80"/>
    <p:sldId id="439" r:id="rId81"/>
    <p:sldId id="425" r:id="rId82"/>
    <p:sldId id="320" r:id="rId83"/>
    <p:sldId id="321" r:id="rId84"/>
    <p:sldId id="441" r:id="rId85"/>
    <p:sldId id="426" r:id="rId86"/>
    <p:sldId id="427" r:id="rId87"/>
    <p:sldId id="466" r:id="rId88"/>
    <p:sldId id="428" r:id="rId89"/>
    <p:sldId id="2142532332" r:id="rId90"/>
    <p:sldId id="2142532340" r:id="rId91"/>
    <p:sldId id="540" r:id="rId92"/>
    <p:sldId id="1212" r:id="rId93"/>
    <p:sldId id="1213" r:id="rId94"/>
    <p:sldId id="657" r:id="rId95"/>
    <p:sldId id="658" r:id="rId96"/>
    <p:sldId id="345" r:id="rId97"/>
    <p:sldId id="659" r:id="rId98"/>
    <p:sldId id="261" r:id="rId99"/>
    <p:sldId id="1234" r:id="rId100"/>
    <p:sldId id="1215" r:id="rId101"/>
    <p:sldId id="1216" r:id="rId102"/>
    <p:sldId id="1217" r:id="rId103"/>
    <p:sldId id="1219" r:id="rId104"/>
    <p:sldId id="1220" r:id="rId105"/>
    <p:sldId id="1221" r:id="rId106"/>
    <p:sldId id="1222" r:id="rId107"/>
    <p:sldId id="1223" r:id="rId108"/>
    <p:sldId id="1231" r:id="rId109"/>
    <p:sldId id="1225" r:id="rId110"/>
    <p:sldId id="1226" r:id="rId111"/>
    <p:sldId id="1227" r:id="rId112"/>
    <p:sldId id="2142532341" r:id="rId113"/>
    <p:sldId id="676" r:id="rId114"/>
    <p:sldId id="677" r:id="rId115"/>
    <p:sldId id="678" r:id="rId116"/>
    <p:sldId id="679" r:id="rId117"/>
    <p:sldId id="680" r:id="rId118"/>
    <p:sldId id="681" r:id="rId119"/>
    <p:sldId id="682" r:id="rId120"/>
    <p:sldId id="683" r:id="rId121"/>
    <p:sldId id="684" r:id="rId122"/>
    <p:sldId id="687" r:id="rId123"/>
    <p:sldId id="688" r:id="rId124"/>
    <p:sldId id="689" r:id="rId125"/>
    <p:sldId id="2142532342" r:id="rId126"/>
    <p:sldId id="460" r:id="rId127"/>
    <p:sldId id="2142532343" r:id="rId128"/>
    <p:sldId id="2142532344" r:id="rId129"/>
    <p:sldId id="1209" r:id="rId130"/>
    <p:sldId id="802" r:id="rId131"/>
    <p:sldId id="805" r:id="rId132"/>
    <p:sldId id="803" r:id="rId133"/>
    <p:sldId id="804" r:id="rId134"/>
    <p:sldId id="1253" r:id="rId135"/>
    <p:sldId id="810" r:id="rId136"/>
    <p:sldId id="2142532345" r:id="rId137"/>
    <p:sldId id="2142532346" r:id="rId138"/>
    <p:sldId id="2142532347" r:id="rId139"/>
    <p:sldId id="467" r:id="rId140"/>
    <p:sldId id="468" r:id="rId141"/>
    <p:sldId id="469" r:id="rId142"/>
    <p:sldId id="470" r:id="rId143"/>
    <p:sldId id="471" r:id="rId144"/>
    <p:sldId id="477" r:id="rId145"/>
    <p:sldId id="478" r:id="rId146"/>
    <p:sldId id="480" r:id="rId147"/>
    <p:sldId id="482" r:id="rId148"/>
    <p:sldId id="483" r:id="rId149"/>
    <p:sldId id="484" r:id="rId150"/>
    <p:sldId id="486" r:id="rId151"/>
    <p:sldId id="487" r:id="rId152"/>
    <p:sldId id="506" r:id="rId153"/>
    <p:sldId id="1272" r:id="rId154"/>
    <p:sldId id="435" r:id="rId155"/>
    <p:sldId id="436" r:id="rId15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11"/>
    <p:restoredTop sz="96793"/>
  </p:normalViewPr>
  <p:slideViewPr>
    <p:cSldViewPr snapToObjects="1">
      <p:cViewPr varScale="1">
        <p:scale>
          <a:sx n="209" d="100"/>
          <a:sy n="209" d="100"/>
        </p:scale>
        <p:origin x="544"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presProps" Target="presProps.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5" Type="http://schemas.openxmlformats.org/officeDocument/2006/relationships/slide" Target="slides/slide83.xml"/><Relationship Id="rId160" Type="http://schemas.openxmlformats.org/officeDocument/2006/relationships/viewProps" Target="viewProp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284DB-1188-445E-B9CC-3955A1A2C37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FA326046-A079-4E9E-8D9B-8EE0AFBCCF56}">
      <dgm:prSet phldrT="[Text]" custT="1"/>
      <dgm:spPr/>
      <dgm:t>
        <a:bodyPr/>
        <a:lstStyle/>
        <a:p>
          <a:r>
            <a:rPr lang="en-US" sz="5800" dirty="0">
              <a:solidFill>
                <a:srgbClr val="FF0000"/>
              </a:solidFill>
              <a:effectLst>
                <a:outerShdw blurRad="38100" dist="38100" dir="2700000" algn="tl">
                  <a:srgbClr val="000000">
                    <a:alpha val="43137"/>
                  </a:srgbClr>
                </a:outerShdw>
              </a:effectLst>
              <a:latin typeface="Stencil" pitchFamily="82" charset="0"/>
            </a:rPr>
            <a:t>A</a:t>
          </a:r>
          <a:r>
            <a:rPr lang="en-US" sz="5800" b="0" dirty="0">
              <a:solidFill>
                <a:srgbClr val="00B050"/>
              </a:solidFill>
              <a:effectLst>
                <a:outerShdw blurRad="38100" dist="38100" dir="2700000" algn="tl">
                  <a:srgbClr val="000000">
                    <a:alpha val="43137"/>
                  </a:srgbClr>
                </a:outerShdw>
              </a:effectLst>
              <a:latin typeface="Stencil" pitchFamily="82" charset="0"/>
            </a:rPr>
            <a:t>C</a:t>
          </a:r>
          <a:r>
            <a:rPr lang="en-US" sz="5800" dirty="0">
              <a:solidFill>
                <a:srgbClr val="7030A0"/>
              </a:solidFill>
              <a:effectLst>
                <a:outerShdw blurRad="38100" dist="38100" dir="2700000" algn="tl">
                  <a:srgbClr val="000000">
                    <a:alpha val="43137"/>
                  </a:srgbClr>
                </a:outerShdw>
              </a:effectLst>
              <a:latin typeface="Stencil" pitchFamily="82" charset="0"/>
            </a:rPr>
            <a:t>I</a:t>
          </a:r>
          <a:r>
            <a:rPr lang="en-US" sz="5800" dirty="0">
              <a:solidFill>
                <a:srgbClr val="0070C0"/>
              </a:solidFill>
              <a:effectLst>
                <a:outerShdw blurRad="38100" dist="38100" dir="2700000" algn="tl">
                  <a:srgbClr val="000000">
                    <a:alpha val="43137"/>
                  </a:srgbClr>
                </a:outerShdw>
              </a:effectLst>
              <a:latin typeface="Stencil" pitchFamily="82" charset="0"/>
            </a:rPr>
            <a:t>D</a:t>
          </a:r>
        </a:p>
      </dgm:t>
    </dgm:pt>
    <dgm:pt modelId="{F160C0CB-3555-4D8D-A2B6-8B0DA94805EE}" type="parTrans" cxnId="{7C9031FD-DEA7-4F88-8F83-EAA356B96FF1}">
      <dgm:prSet/>
      <dgm:spPr/>
      <dgm:t>
        <a:bodyPr/>
        <a:lstStyle/>
        <a:p>
          <a:endParaRPr lang="en-US"/>
        </a:p>
      </dgm:t>
    </dgm:pt>
    <dgm:pt modelId="{8615DC64-65CD-43C2-A226-A6533E99B566}" type="sibTrans" cxnId="{7C9031FD-DEA7-4F88-8F83-EAA356B96FF1}">
      <dgm:prSet/>
      <dgm:spPr/>
      <dgm:t>
        <a:bodyPr/>
        <a:lstStyle/>
        <a:p>
          <a:endParaRPr lang="en-US"/>
        </a:p>
      </dgm:t>
    </dgm:pt>
    <dgm:pt modelId="{B9B6B5E3-6E8E-4DB7-AFC3-3C9813EB2F51}">
      <dgm:prSet phldrT="[Text]" custT="1"/>
      <dgm:spPr>
        <a:solidFill>
          <a:srgbClr val="FF0000"/>
        </a:solidFill>
      </dgm:spPr>
      <dgm:t>
        <a:bodyPr/>
        <a:lstStyle/>
        <a:p>
          <a:r>
            <a:rPr lang="en-US" sz="1800" b="1" u="sng" dirty="0">
              <a:solidFill>
                <a:srgbClr val="FFFF00"/>
              </a:solidFill>
              <a:effectLst>
                <a:outerShdw blurRad="38100" dist="38100" dir="2700000" algn="tl">
                  <a:srgbClr val="000000">
                    <a:alpha val="43137"/>
                  </a:srgbClr>
                </a:outerShdw>
              </a:effectLst>
            </a:rPr>
            <a:t>Atomic</a:t>
          </a:r>
        </a:p>
        <a:p>
          <a:r>
            <a:rPr lang="en-US" sz="1600" dirty="0">
              <a:solidFill>
                <a:srgbClr val="FFFF00"/>
              </a:solidFill>
            </a:rPr>
            <a:t>“ALL OR NOTHING”</a:t>
          </a:r>
        </a:p>
        <a:p>
          <a:r>
            <a:rPr lang="en-US" sz="1600" dirty="0">
              <a:solidFill>
                <a:srgbClr val="FFFF00"/>
              </a:solidFill>
            </a:rPr>
            <a:t>Transaction cannot be subdivided</a:t>
          </a:r>
        </a:p>
      </dgm:t>
    </dgm:pt>
    <dgm:pt modelId="{E95E2B9D-13EB-4FB2-850F-07573226C421}" type="parTrans" cxnId="{9683C4C8-AF63-47DC-B443-A90632586233}">
      <dgm:prSet/>
      <dgm:spPr/>
      <dgm:t>
        <a:bodyPr/>
        <a:lstStyle/>
        <a:p>
          <a:endParaRPr lang="en-US"/>
        </a:p>
      </dgm:t>
    </dgm:pt>
    <dgm:pt modelId="{0B5FA5EC-517C-47A3-A722-A3D379317843}" type="sibTrans" cxnId="{9683C4C8-AF63-47DC-B443-A90632586233}">
      <dgm:prSet/>
      <dgm:spPr/>
      <dgm:t>
        <a:bodyPr/>
        <a:lstStyle/>
        <a:p>
          <a:endParaRPr lang="en-US"/>
        </a:p>
      </dgm:t>
    </dgm:pt>
    <dgm:pt modelId="{EADC91E7-D4FD-47CD-95EA-4D557BBB1FB6}">
      <dgm:prSet phldrT="[Text]" custT="1"/>
      <dgm:spPr>
        <a:solidFill>
          <a:srgbClr val="00B050"/>
        </a:solidFill>
      </dgm:spPr>
      <dgm:t>
        <a:bodyPr/>
        <a:lstStyle/>
        <a:p>
          <a:r>
            <a:rPr lang="en-US" sz="1800" b="1" u="sng" dirty="0">
              <a:solidFill>
                <a:srgbClr val="FFFF00"/>
              </a:solidFill>
              <a:effectLst>
                <a:outerShdw blurRad="38100" dist="38100" dir="2700000" algn="tl">
                  <a:srgbClr val="000000">
                    <a:alpha val="43137"/>
                  </a:srgbClr>
                </a:outerShdw>
              </a:effectLst>
            </a:rPr>
            <a:t>Consistent</a:t>
          </a:r>
        </a:p>
        <a:p>
          <a:r>
            <a:rPr lang="en-US" sz="1600" b="0" u="none" dirty="0">
              <a:solidFill>
                <a:srgbClr val="FFFF00"/>
              </a:solidFill>
              <a:effectLst>
                <a:outerShdw blurRad="38100" dist="38100" dir="2700000" algn="tl">
                  <a:srgbClr val="000000">
                    <a:alpha val="43137"/>
                  </a:srgbClr>
                </a:outerShdw>
              </a:effectLst>
            </a:rPr>
            <a:t>Transaction </a:t>
          </a:r>
          <a:r>
            <a:rPr lang="en-US" sz="1600" b="0" u="none" dirty="0">
              <a:solidFill>
                <a:srgbClr val="FFFF00"/>
              </a:solidFill>
              <a:effectLst>
                <a:outerShdw blurRad="38100" dist="38100" dir="2700000" algn="tl">
                  <a:srgbClr val="000000">
                    <a:alpha val="43137"/>
                  </a:srgbClr>
                </a:outerShdw>
              </a:effectLst>
              <a:sym typeface="Wingdings" pitchFamily="2" charset="2"/>
            </a:rPr>
            <a:t></a:t>
          </a:r>
          <a:r>
            <a:rPr lang="en-US" sz="1600" b="0" u="none"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dirty="0">
            <a:solidFill>
              <a:srgbClr val="FFFF00"/>
            </a:solidFill>
            <a:effectLst/>
          </a:endParaRPr>
        </a:p>
      </dgm:t>
    </dgm:pt>
    <dgm:pt modelId="{59A25075-E063-43F4-8DB7-13E911FA5161}" type="parTrans" cxnId="{81F68A99-6BCF-4D03-89CD-BDA00E518CA6}">
      <dgm:prSet/>
      <dgm:spPr/>
      <dgm:t>
        <a:bodyPr/>
        <a:lstStyle/>
        <a:p>
          <a:endParaRPr lang="en-US"/>
        </a:p>
      </dgm:t>
    </dgm:pt>
    <dgm:pt modelId="{6BE7B158-F700-4784-B674-FD59457A375C}" type="sibTrans" cxnId="{81F68A99-6BCF-4D03-89CD-BDA00E518CA6}">
      <dgm:prSet/>
      <dgm:spPr/>
      <dgm:t>
        <a:bodyPr/>
        <a:lstStyle/>
        <a:p>
          <a:endParaRPr lang="en-US"/>
        </a:p>
      </dgm:t>
    </dgm:pt>
    <dgm:pt modelId="{FD035841-D404-4395-AB5C-54AECBA1CEC1}">
      <dgm:prSet phldrT="[Text]" custT="1"/>
      <dgm:spPr>
        <a:solidFill>
          <a:srgbClr val="7030A0"/>
        </a:solidFill>
      </dgm:spPr>
      <dgm:t>
        <a:bodyPr tIns="0" anchor="t" anchorCtr="0"/>
        <a:lstStyle/>
        <a:p>
          <a:r>
            <a:rPr lang="en-US" sz="1800" b="1" u="sng" dirty="0">
              <a:solidFill>
                <a:srgbClr val="FFFF00"/>
              </a:solidFill>
              <a:effectLst>
                <a:outerShdw blurRad="38100" dist="38100" dir="2700000" algn="tl">
                  <a:srgbClr val="000000">
                    <a:alpha val="43137"/>
                  </a:srgbClr>
                </a:outerShdw>
              </a:effectLst>
            </a:rPr>
            <a:t>Isolated</a:t>
          </a:r>
        </a:p>
        <a:p>
          <a:r>
            <a:rPr lang="en-US" sz="1600" dirty="0">
              <a:solidFill>
                <a:srgbClr val="FFFF00"/>
              </a:solidFill>
            </a:rPr>
            <a:t>Transactions execute independently of one another</a:t>
          </a:r>
        </a:p>
        <a:p>
          <a:r>
            <a:rPr lang="en-US" sz="1600" dirty="0">
              <a:solidFill>
                <a:srgbClr val="FFFF00"/>
              </a:solidFill>
            </a:rPr>
            <a:t>Database changes not revealed to users until after transaction has completed</a:t>
          </a:r>
        </a:p>
      </dgm:t>
    </dgm:pt>
    <dgm:pt modelId="{075A0EFD-B5F0-4F1D-B55D-6EA3A94838A5}" type="parTrans" cxnId="{246E3393-C62A-4580-A259-A7375B73F340}">
      <dgm:prSet/>
      <dgm:spPr/>
      <dgm:t>
        <a:bodyPr/>
        <a:lstStyle/>
        <a:p>
          <a:endParaRPr lang="en-US"/>
        </a:p>
      </dgm:t>
    </dgm:pt>
    <dgm:pt modelId="{B65B16A4-1AE5-44AE-9D7C-10B734D349E3}" type="sibTrans" cxnId="{246E3393-C62A-4580-A259-A7375B73F340}">
      <dgm:prSet/>
      <dgm:spPr/>
      <dgm:t>
        <a:bodyPr/>
        <a:lstStyle/>
        <a:p>
          <a:endParaRPr lang="en-US"/>
        </a:p>
      </dgm:t>
    </dgm:pt>
    <dgm:pt modelId="{8DAA6F9C-960A-4009-806B-7C6696735B0D}">
      <dgm:prSet phldrT="[Text]" custT="1"/>
      <dgm:spPr>
        <a:solidFill>
          <a:srgbClr val="0070C0"/>
        </a:solidFill>
      </dgm:spPr>
      <dgm:t>
        <a:bodyPr tIns="0"/>
        <a:lstStyle/>
        <a:p>
          <a:r>
            <a:rPr lang="en-US" sz="1800" b="1" u="sng" dirty="0">
              <a:solidFill>
                <a:srgbClr val="FFFF00"/>
              </a:solidFill>
              <a:effectLst>
                <a:outerShdw blurRad="38100" dist="38100" dir="2700000" algn="tl">
                  <a:srgbClr val="000000">
                    <a:alpha val="43137"/>
                  </a:srgbClr>
                </a:outerShdw>
              </a:effectLst>
            </a:rPr>
            <a:t>Durable</a:t>
          </a:r>
          <a:endParaRPr lang="en-US" sz="2000" b="1" u="sng" dirty="0">
            <a:solidFill>
              <a:srgbClr val="FFFF00"/>
            </a:solidFill>
            <a:effectLst>
              <a:outerShdw blurRad="38100" dist="38100" dir="2700000" algn="tl">
                <a:srgbClr val="000000">
                  <a:alpha val="43137"/>
                </a:srgbClr>
              </a:outerShdw>
            </a:effectLst>
          </a:endParaRPr>
        </a:p>
        <a:p>
          <a:r>
            <a:rPr lang="en-US" sz="1600" dirty="0">
              <a:solidFill>
                <a:srgbClr val="FFFF00"/>
              </a:solidFill>
            </a:rPr>
            <a:t>Database changes are permanent</a:t>
          </a:r>
        </a:p>
        <a:p>
          <a:r>
            <a:rPr lang="en-US" sz="1600" dirty="0">
              <a:solidFill>
                <a:srgbClr val="FFFF00"/>
              </a:solidFill>
            </a:rPr>
            <a:t>The permanence of the database’s consistent state</a:t>
          </a:r>
        </a:p>
        <a:p>
          <a:endParaRPr lang="en-US" sz="1600" dirty="0">
            <a:solidFill>
              <a:srgbClr val="FFFF00"/>
            </a:solidFill>
          </a:endParaRPr>
        </a:p>
      </dgm:t>
    </dgm:pt>
    <dgm:pt modelId="{1BE2E078-8EA4-45A0-85C8-189EDE0F4BEB}" type="parTrans" cxnId="{9A295E59-E79D-4963-8DC9-DEB4E2910E53}">
      <dgm:prSet/>
      <dgm:spPr/>
      <dgm:t>
        <a:bodyPr/>
        <a:lstStyle/>
        <a:p>
          <a:endParaRPr lang="en-US"/>
        </a:p>
      </dgm:t>
    </dgm:pt>
    <dgm:pt modelId="{98295FB5-56AB-4D60-A694-0D8ED9EDCAD9}" type="sibTrans" cxnId="{9A295E59-E79D-4963-8DC9-DEB4E2910E53}">
      <dgm:prSet/>
      <dgm:spPr/>
      <dgm:t>
        <a:bodyPr/>
        <a:lstStyle/>
        <a:p>
          <a:endParaRPr lang="en-US"/>
        </a:p>
      </dgm:t>
    </dgm:pt>
    <dgm:pt modelId="{F0403D95-BC45-4956-BC18-27D647BF41C2}" type="pres">
      <dgm:prSet presAssocID="{E5D284DB-1188-445E-B9CC-3955A1A2C374}" presName="diagram" presStyleCnt="0">
        <dgm:presLayoutVars>
          <dgm:chMax val="1"/>
          <dgm:dir/>
          <dgm:animLvl val="ctr"/>
          <dgm:resizeHandles val="exact"/>
        </dgm:presLayoutVars>
      </dgm:prSet>
      <dgm:spPr/>
    </dgm:pt>
    <dgm:pt modelId="{0B60AF6D-AD5D-458D-81B3-BFF07ABA0EB0}" type="pres">
      <dgm:prSet presAssocID="{E5D284DB-1188-445E-B9CC-3955A1A2C374}" presName="matrix" presStyleCnt="0"/>
      <dgm:spPr/>
    </dgm:pt>
    <dgm:pt modelId="{E69E789C-953E-4853-B998-A9B4D8654F95}" type="pres">
      <dgm:prSet presAssocID="{E5D284DB-1188-445E-B9CC-3955A1A2C374}" presName="tile1" presStyleLbl="node1" presStyleIdx="0" presStyleCnt="4" custLinFactNeighborY="1404"/>
      <dgm:spPr/>
    </dgm:pt>
    <dgm:pt modelId="{CE76B5BA-3B15-420A-B90A-F4B26149BA9C}" type="pres">
      <dgm:prSet presAssocID="{E5D284DB-1188-445E-B9CC-3955A1A2C374}" presName="tile1text" presStyleLbl="node1" presStyleIdx="0" presStyleCnt="4">
        <dgm:presLayoutVars>
          <dgm:chMax val="0"/>
          <dgm:chPref val="0"/>
          <dgm:bulletEnabled val="1"/>
        </dgm:presLayoutVars>
      </dgm:prSet>
      <dgm:spPr/>
    </dgm:pt>
    <dgm:pt modelId="{389DEFA3-0057-4CDD-B920-F8B856A0B58E}" type="pres">
      <dgm:prSet presAssocID="{E5D284DB-1188-445E-B9CC-3955A1A2C374}" presName="tile2" presStyleLbl="node1" presStyleIdx="1" presStyleCnt="4" custLinFactNeighborX="246" custLinFactNeighborY="252"/>
      <dgm:spPr/>
    </dgm:pt>
    <dgm:pt modelId="{59F73507-4A7B-4956-B52B-F427A4035565}" type="pres">
      <dgm:prSet presAssocID="{E5D284DB-1188-445E-B9CC-3955A1A2C374}" presName="tile2text" presStyleLbl="node1" presStyleIdx="1" presStyleCnt="4">
        <dgm:presLayoutVars>
          <dgm:chMax val="0"/>
          <dgm:chPref val="0"/>
          <dgm:bulletEnabled val="1"/>
        </dgm:presLayoutVars>
      </dgm:prSet>
      <dgm:spPr/>
    </dgm:pt>
    <dgm:pt modelId="{9B3D7512-B6EB-4254-A66D-C67AEF0ADFD6}" type="pres">
      <dgm:prSet presAssocID="{E5D284DB-1188-445E-B9CC-3955A1A2C374}" presName="tile3" presStyleLbl="node1" presStyleIdx="2" presStyleCnt="4"/>
      <dgm:spPr/>
    </dgm:pt>
    <dgm:pt modelId="{389B1E57-677D-4C74-956F-660138791D64}" type="pres">
      <dgm:prSet presAssocID="{E5D284DB-1188-445E-B9CC-3955A1A2C374}" presName="tile3text" presStyleLbl="node1" presStyleIdx="2" presStyleCnt="4">
        <dgm:presLayoutVars>
          <dgm:chMax val="0"/>
          <dgm:chPref val="0"/>
          <dgm:bulletEnabled val="1"/>
        </dgm:presLayoutVars>
      </dgm:prSet>
      <dgm:spPr/>
    </dgm:pt>
    <dgm:pt modelId="{8858B195-B12E-4ECF-8DAC-BB45B1A4A274}" type="pres">
      <dgm:prSet presAssocID="{E5D284DB-1188-445E-B9CC-3955A1A2C374}" presName="tile4" presStyleLbl="node1" presStyleIdx="3" presStyleCnt="4"/>
      <dgm:spPr/>
    </dgm:pt>
    <dgm:pt modelId="{2DCCA26A-4781-439B-A261-E29FD6A77668}" type="pres">
      <dgm:prSet presAssocID="{E5D284DB-1188-445E-B9CC-3955A1A2C374}" presName="tile4text" presStyleLbl="node1" presStyleIdx="3" presStyleCnt="4">
        <dgm:presLayoutVars>
          <dgm:chMax val="0"/>
          <dgm:chPref val="0"/>
          <dgm:bulletEnabled val="1"/>
        </dgm:presLayoutVars>
      </dgm:prSet>
      <dgm:spPr/>
    </dgm:pt>
    <dgm:pt modelId="{477A6B2A-7CF9-4305-9B89-2DE9C63F0A29}" type="pres">
      <dgm:prSet presAssocID="{E5D284DB-1188-445E-B9CC-3955A1A2C374}" presName="centerTile" presStyleLbl="fgShp" presStyleIdx="0" presStyleCnt="1" custLinFactNeighborX="-446" custLinFactNeighborY="-5619">
        <dgm:presLayoutVars>
          <dgm:chMax val="0"/>
          <dgm:chPref val="0"/>
        </dgm:presLayoutVars>
      </dgm:prSet>
      <dgm:spPr/>
    </dgm:pt>
  </dgm:ptLst>
  <dgm:cxnLst>
    <dgm:cxn modelId="{90EE2818-3B2C-1248-840A-3475EABCE92D}" type="presOf" srcId="{B9B6B5E3-6E8E-4DB7-AFC3-3C9813EB2F51}" destId="{CE76B5BA-3B15-420A-B90A-F4B26149BA9C}" srcOrd="1" destOrd="0" presId="urn:microsoft.com/office/officeart/2005/8/layout/matrix1"/>
    <dgm:cxn modelId="{9A295E59-E79D-4963-8DC9-DEB4E2910E53}" srcId="{FA326046-A079-4E9E-8D9B-8EE0AFBCCF56}" destId="{8DAA6F9C-960A-4009-806B-7C6696735B0D}" srcOrd="3" destOrd="0" parTransId="{1BE2E078-8EA4-45A0-85C8-189EDE0F4BEB}" sibTransId="{98295FB5-56AB-4D60-A694-0D8ED9EDCAD9}"/>
    <dgm:cxn modelId="{1CA0EE8A-E187-6C43-9C34-3131DDBA6FB2}" type="presOf" srcId="{FD035841-D404-4395-AB5C-54AECBA1CEC1}" destId="{9B3D7512-B6EB-4254-A66D-C67AEF0ADFD6}" srcOrd="0" destOrd="0" presId="urn:microsoft.com/office/officeart/2005/8/layout/matrix1"/>
    <dgm:cxn modelId="{C13E6192-C43A-DC44-9E8F-BCF08A74C5D1}" type="presOf" srcId="{E5D284DB-1188-445E-B9CC-3955A1A2C374}" destId="{F0403D95-BC45-4956-BC18-27D647BF41C2}" srcOrd="0" destOrd="0" presId="urn:microsoft.com/office/officeart/2005/8/layout/matrix1"/>
    <dgm:cxn modelId="{246E3393-C62A-4580-A259-A7375B73F340}" srcId="{FA326046-A079-4E9E-8D9B-8EE0AFBCCF56}" destId="{FD035841-D404-4395-AB5C-54AECBA1CEC1}" srcOrd="2" destOrd="0" parTransId="{075A0EFD-B5F0-4F1D-B55D-6EA3A94838A5}" sibTransId="{B65B16A4-1AE5-44AE-9D7C-10B734D349E3}"/>
    <dgm:cxn modelId="{81F68A99-6BCF-4D03-89CD-BDA00E518CA6}" srcId="{FA326046-A079-4E9E-8D9B-8EE0AFBCCF56}" destId="{EADC91E7-D4FD-47CD-95EA-4D557BBB1FB6}" srcOrd="1" destOrd="0" parTransId="{59A25075-E063-43F4-8DB7-13E911FA5161}" sibTransId="{6BE7B158-F700-4784-B674-FD59457A375C}"/>
    <dgm:cxn modelId="{CF047AA0-A562-1D41-8A39-48A8A8D327F7}" type="presOf" srcId="{8DAA6F9C-960A-4009-806B-7C6696735B0D}" destId="{8858B195-B12E-4ECF-8DAC-BB45B1A4A274}" srcOrd="0" destOrd="0" presId="urn:microsoft.com/office/officeart/2005/8/layout/matrix1"/>
    <dgm:cxn modelId="{EFB60AA2-96BE-CA48-98C4-82FCF19BA319}" type="presOf" srcId="{FA326046-A079-4E9E-8D9B-8EE0AFBCCF56}" destId="{477A6B2A-7CF9-4305-9B89-2DE9C63F0A29}" srcOrd="0" destOrd="0" presId="urn:microsoft.com/office/officeart/2005/8/layout/matrix1"/>
    <dgm:cxn modelId="{190A24AF-9C71-BB4E-9B0B-8D4AF9E14947}" type="presOf" srcId="{EADC91E7-D4FD-47CD-95EA-4D557BBB1FB6}" destId="{389DEFA3-0057-4CDD-B920-F8B856A0B58E}" srcOrd="0" destOrd="0" presId="urn:microsoft.com/office/officeart/2005/8/layout/matrix1"/>
    <dgm:cxn modelId="{4AF65EBD-1DF3-B54A-AA1A-57B653AD63C4}" type="presOf" srcId="{B9B6B5E3-6E8E-4DB7-AFC3-3C9813EB2F51}" destId="{E69E789C-953E-4853-B998-A9B4D8654F95}" srcOrd="0" destOrd="0" presId="urn:microsoft.com/office/officeart/2005/8/layout/matrix1"/>
    <dgm:cxn modelId="{9683C4C8-AF63-47DC-B443-A90632586233}" srcId="{FA326046-A079-4E9E-8D9B-8EE0AFBCCF56}" destId="{B9B6B5E3-6E8E-4DB7-AFC3-3C9813EB2F51}" srcOrd="0" destOrd="0" parTransId="{E95E2B9D-13EB-4FB2-850F-07573226C421}" sibTransId="{0B5FA5EC-517C-47A3-A722-A3D379317843}"/>
    <dgm:cxn modelId="{84C519D8-8106-9141-847C-2CF00854CA70}" type="presOf" srcId="{EADC91E7-D4FD-47CD-95EA-4D557BBB1FB6}" destId="{59F73507-4A7B-4956-B52B-F427A4035565}" srcOrd="1" destOrd="0" presId="urn:microsoft.com/office/officeart/2005/8/layout/matrix1"/>
    <dgm:cxn modelId="{0DE7E8DA-2A3D-C34D-B579-BC4D5A63AF87}" type="presOf" srcId="{FD035841-D404-4395-AB5C-54AECBA1CEC1}" destId="{389B1E57-677D-4C74-956F-660138791D64}" srcOrd="1" destOrd="0" presId="urn:microsoft.com/office/officeart/2005/8/layout/matrix1"/>
    <dgm:cxn modelId="{7BC0DFEA-240C-BA4B-B810-50C4802165D5}" type="presOf" srcId="{8DAA6F9C-960A-4009-806B-7C6696735B0D}" destId="{2DCCA26A-4781-439B-A261-E29FD6A77668}" srcOrd="1" destOrd="0" presId="urn:microsoft.com/office/officeart/2005/8/layout/matrix1"/>
    <dgm:cxn modelId="{7C9031FD-DEA7-4F88-8F83-EAA356B96FF1}" srcId="{E5D284DB-1188-445E-B9CC-3955A1A2C374}" destId="{FA326046-A079-4E9E-8D9B-8EE0AFBCCF56}" srcOrd="0" destOrd="0" parTransId="{F160C0CB-3555-4D8D-A2B6-8B0DA94805EE}" sibTransId="{8615DC64-65CD-43C2-A226-A6533E99B566}"/>
    <dgm:cxn modelId="{672B855E-E077-BA4E-B939-D79CF40A0EEF}" type="presParOf" srcId="{F0403D95-BC45-4956-BC18-27D647BF41C2}" destId="{0B60AF6D-AD5D-458D-81B3-BFF07ABA0EB0}" srcOrd="0" destOrd="0" presId="urn:microsoft.com/office/officeart/2005/8/layout/matrix1"/>
    <dgm:cxn modelId="{827FB1C4-483D-6A49-BBE9-B5BE4FDB76DE}" type="presParOf" srcId="{0B60AF6D-AD5D-458D-81B3-BFF07ABA0EB0}" destId="{E69E789C-953E-4853-B998-A9B4D8654F95}" srcOrd="0" destOrd="0" presId="urn:microsoft.com/office/officeart/2005/8/layout/matrix1"/>
    <dgm:cxn modelId="{EC359709-18AF-F241-905E-02103C34C2CA}" type="presParOf" srcId="{0B60AF6D-AD5D-458D-81B3-BFF07ABA0EB0}" destId="{CE76B5BA-3B15-420A-B90A-F4B26149BA9C}" srcOrd="1" destOrd="0" presId="urn:microsoft.com/office/officeart/2005/8/layout/matrix1"/>
    <dgm:cxn modelId="{D97222FA-E71F-B141-ACFA-30CF3216A067}" type="presParOf" srcId="{0B60AF6D-AD5D-458D-81B3-BFF07ABA0EB0}" destId="{389DEFA3-0057-4CDD-B920-F8B856A0B58E}" srcOrd="2" destOrd="0" presId="urn:microsoft.com/office/officeart/2005/8/layout/matrix1"/>
    <dgm:cxn modelId="{F5C472B3-FB95-5B4C-B39E-D0290219AFE1}" type="presParOf" srcId="{0B60AF6D-AD5D-458D-81B3-BFF07ABA0EB0}" destId="{59F73507-4A7B-4956-B52B-F427A4035565}" srcOrd="3" destOrd="0" presId="urn:microsoft.com/office/officeart/2005/8/layout/matrix1"/>
    <dgm:cxn modelId="{A8315FAA-82C0-0A4C-ABE8-B2BF203DA051}" type="presParOf" srcId="{0B60AF6D-AD5D-458D-81B3-BFF07ABA0EB0}" destId="{9B3D7512-B6EB-4254-A66D-C67AEF0ADFD6}" srcOrd="4" destOrd="0" presId="urn:microsoft.com/office/officeart/2005/8/layout/matrix1"/>
    <dgm:cxn modelId="{EFBE09B3-2B6F-4843-B238-1A7FAFD569EA}" type="presParOf" srcId="{0B60AF6D-AD5D-458D-81B3-BFF07ABA0EB0}" destId="{389B1E57-677D-4C74-956F-660138791D64}" srcOrd="5" destOrd="0" presId="urn:microsoft.com/office/officeart/2005/8/layout/matrix1"/>
    <dgm:cxn modelId="{4B03A2F1-28B6-F944-AD41-C55212BF0CC0}" type="presParOf" srcId="{0B60AF6D-AD5D-458D-81B3-BFF07ABA0EB0}" destId="{8858B195-B12E-4ECF-8DAC-BB45B1A4A274}" srcOrd="6" destOrd="0" presId="urn:microsoft.com/office/officeart/2005/8/layout/matrix1"/>
    <dgm:cxn modelId="{2559F575-3E27-7C44-8DFD-01A0B01A2E49}" type="presParOf" srcId="{0B60AF6D-AD5D-458D-81B3-BFF07ABA0EB0}" destId="{2DCCA26A-4781-439B-A261-E29FD6A77668}" srcOrd="7" destOrd="0" presId="urn:microsoft.com/office/officeart/2005/8/layout/matrix1"/>
    <dgm:cxn modelId="{ADAE1438-4933-3844-8867-2C9EC6B407B2}" type="presParOf" srcId="{F0403D95-BC45-4956-BC18-27D647BF41C2}" destId="{477A6B2A-7CF9-4305-9B89-2DE9C63F0A29}"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E789C-953E-4853-B998-A9B4D8654F95}">
      <dsp:nvSpPr>
        <dsp:cNvPr id="0" name=""/>
        <dsp:cNvSpPr/>
      </dsp:nvSpPr>
      <dsp:spPr>
        <a:xfrm rot="16200000">
          <a:off x="1030760" y="-1004899"/>
          <a:ext cx="1841932" cy="3903453"/>
        </a:xfrm>
        <a:prstGeom prst="round1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Atomic</a:t>
          </a:r>
        </a:p>
        <a:p>
          <a:pPr marL="0" lvl="0" indent="0" algn="ctr" defTabSz="800100">
            <a:lnSpc>
              <a:spcPct val="90000"/>
            </a:lnSpc>
            <a:spcBef>
              <a:spcPct val="0"/>
            </a:spcBef>
            <a:spcAft>
              <a:spcPct val="35000"/>
            </a:spcAft>
            <a:buNone/>
          </a:pPr>
          <a:r>
            <a:rPr lang="en-US" sz="1600" kern="1200" dirty="0">
              <a:solidFill>
                <a:srgbClr val="FFFF00"/>
              </a:solidFill>
            </a:rPr>
            <a:t>“ALL OR NOTHING”</a:t>
          </a:r>
        </a:p>
        <a:p>
          <a:pPr marL="0" lvl="0" indent="0" algn="ctr" defTabSz="800100">
            <a:lnSpc>
              <a:spcPct val="90000"/>
            </a:lnSpc>
            <a:spcBef>
              <a:spcPct val="0"/>
            </a:spcBef>
            <a:spcAft>
              <a:spcPct val="35000"/>
            </a:spcAft>
            <a:buNone/>
          </a:pPr>
          <a:r>
            <a:rPr lang="en-US" sz="1600" kern="1200" dirty="0">
              <a:solidFill>
                <a:srgbClr val="FFFF00"/>
              </a:solidFill>
            </a:rPr>
            <a:t>Transaction cannot be subdivided</a:t>
          </a:r>
        </a:p>
      </dsp:txBody>
      <dsp:txXfrm rot="5400000">
        <a:off x="0" y="25861"/>
        <a:ext cx="3903453" cy="1381449"/>
      </dsp:txXfrm>
    </dsp:sp>
    <dsp:sp modelId="{389DEFA3-0057-4CDD-B920-F8B856A0B58E}">
      <dsp:nvSpPr>
        <dsp:cNvPr id="0" name=""/>
        <dsp:cNvSpPr/>
      </dsp:nvSpPr>
      <dsp:spPr>
        <a:xfrm>
          <a:off x="3903453" y="4641"/>
          <a:ext cx="3903453" cy="1841932"/>
        </a:xfrm>
        <a:prstGeom prst="round1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Consistent</a:t>
          </a:r>
        </a:p>
        <a:p>
          <a:pPr marL="0" lvl="0" indent="0" algn="ctr" defTabSz="800100">
            <a:lnSpc>
              <a:spcPct val="90000"/>
            </a:lnSpc>
            <a:spcBef>
              <a:spcPct val="0"/>
            </a:spcBef>
            <a:spcAft>
              <a:spcPct val="35000"/>
            </a:spcAft>
            <a:buNone/>
          </a:pPr>
          <a:r>
            <a:rPr lang="en-US" sz="1600" b="0" u="none" kern="1200" dirty="0">
              <a:solidFill>
                <a:srgbClr val="FFFF00"/>
              </a:solidFill>
              <a:effectLst>
                <a:outerShdw blurRad="38100" dist="38100" dir="2700000" algn="tl">
                  <a:srgbClr val="000000">
                    <a:alpha val="43137"/>
                  </a:srgbClr>
                </a:outerShdw>
              </a:effectLst>
            </a:rPr>
            <a:t>Transaction </a:t>
          </a:r>
          <a:r>
            <a:rPr lang="en-US" sz="1600" b="0" u="none" kern="1200" dirty="0">
              <a:solidFill>
                <a:srgbClr val="FFFF00"/>
              </a:solidFill>
              <a:effectLst>
                <a:outerShdw blurRad="38100" dist="38100" dir="2700000" algn="tl">
                  <a:srgbClr val="000000">
                    <a:alpha val="43137"/>
                  </a:srgbClr>
                </a:outerShdw>
              </a:effectLst>
              <a:sym typeface="Wingdings" pitchFamily="2" charset="2"/>
            </a:rPr>
            <a:t></a:t>
          </a:r>
          <a:r>
            <a:rPr lang="en-US" sz="1600" b="0" u="none" kern="1200" dirty="0">
              <a:solidFill>
                <a:srgbClr val="FFFF00"/>
              </a:solidFill>
              <a:effectLst>
                <a:outerShdw blurRad="38100" dist="38100" dir="2700000" algn="tl">
                  <a:srgbClr val="000000">
                    <a:alpha val="43137"/>
                  </a:srgbClr>
                </a:outerShdw>
              </a:effectLst>
            </a:rPr>
            <a:t> transforms database from one consistent state to another consistent state</a:t>
          </a:r>
          <a:endParaRPr lang="en-US" sz="1600" b="0" u="none" kern="1200" dirty="0">
            <a:solidFill>
              <a:srgbClr val="FFFF00"/>
            </a:solidFill>
            <a:effectLst/>
          </a:endParaRPr>
        </a:p>
      </dsp:txBody>
      <dsp:txXfrm>
        <a:off x="3903453" y="4641"/>
        <a:ext cx="3903453" cy="1381449"/>
      </dsp:txXfrm>
    </dsp:sp>
    <dsp:sp modelId="{9B3D7512-B6EB-4254-A66D-C67AEF0ADFD6}">
      <dsp:nvSpPr>
        <dsp:cNvPr id="0" name=""/>
        <dsp:cNvSpPr/>
      </dsp:nvSpPr>
      <dsp:spPr>
        <a:xfrm rot="10800000">
          <a:off x="0" y="1841932"/>
          <a:ext cx="3903453" cy="1841932"/>
        </a:xfrm>
        <a:prstGeom prst="round1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t"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Isolated</a:t>
          </a:r>
        </a:p>
        <a:p>
          <a:pPr marL="0" lvl="0" indent="0" algn="ctr" defTabSz="800100">
            <a:lnSpc>
              <a:spcPct val="90000"/>
            </a:lnSpc>
            <a:spcBef>
              <a:spcPct val="0"/>
            </a:spcBef>
            <a:spcAft>
              <a:spcPct val="35000"/>
            </a:spcAft>
            <a:buNone/>
          </a:pPr>
          <a:r>
            <a:rPr lang="en-US" sz="1600" kern="1200" dirty="0">
              <a:solidFill>
                <a:srgbClr val="FFFF00"/>
              </a:solidFill>
            </a:rPr>
            <a:t>Transactions execute independently of one another</a:t>
          </a:r>
        </a:p>
        <a:p>
          <a:pPr marL="0" lvl="0" indent="0" algn="ctr" defTabSz="800100">
            <a:lnSpc>
              <a:spcPct val="90000"/>
            </a:lnSpc>
            <a:spcBef>
              <a:spcPct val="0"/>
            </a:spcBef>
            <a:spcAft>
              <a:spcPct val="35000"/>
            </a:spcAft>
            <a:buNone/>
          </a:pPr>
          <a:r>
            <a:rPr lang="en-US" sz="1600" kern="1200" dirty="0">
              <a:solidFill>
                <a:srgbClr val="FFFF00"/>
              </a:solidFill>
            </a:rPr>
            <a:t>Database changes not revealed to users until after transaction has completed</a:t>
          </a:r>
        </a:p>
      </dsp:txBody>
      <dsp:txXfrm rot="10800000">
        <a:off x="0" y="2302415"/>
        <a:ext cx="3903453" cy="1381449"/>
      </dsp:txXfrm>
    </dsp:sp>
    <dsp:sp modelId="{8858B195-B12E-4ECF-8DAC-BB45B1A4A274}">
      <dsp:nvSpPr>
        <dsp:cNvPr id="0" name=""/>
        <dsp:cNvSpPr/>
      </dsp:nvSpPr>
      <dsp:spPr>
        <a:xfrm rot="5400000">
          <a:off x="4934213" y="811171"/>
          <a:ext cx="1841932" cy="3903453"/>
        </a:xfrm>
        <a:prstGeom prst="round1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0" rIns="128016" bIns="128016" numCol="1" spcCol="1270" anchor="ctr" anchorCtr="0">
          <a:noAutofit/>
        </a:bodyPr>
        <a:lstStyle/>
        <a:p>
          <a:pPr marL="0" lvl="0" indent="0" algn="ctr" defTabSz="800100">
            <a:lnSpc>
              <a:spcPct val="90000"/>
            </a:lnSpc>
            <a:spcBef>
              <a:spcPct val="0"/>
            </a:spcBef>
            <a:spcAft>
              <a:spcPct val="35000"/>
            </a:spcAft>
            <a:buNone/>
          </a:pPr>
          <a:r>
            <a:rPr lang="en-US" sz="1800" b="1" u="sng" kern="1200" dirty="0">
              <a:solidFill>
                <a:srgbClr val="FFFF00"/>
              </a:solidFill>
              <a:effectLst>
                <a:outerShdw blurRad="38100" dist="38100" dir="2700000" algn="tl">
                  <a:srgbClr val="000000">
                    <a:alpha val="43137"/>
                  </a:srgbClr>
                </a:outerShdw>
              </a:effectLst>
            </a:rPr>
            <a:t>Durable</a:t>
          </a:r>
          <a:endParaRPr lang="en-US" sz="2000" b="1" u="sng" kern="1200" dirty="0">
            <a:solidFill>
              <a:srgbClr val="FFFF00"/>
            </a:solidFill>
            <a:effectLst>
              <a:outerShdw blurRad="38100" dist="38100" dir="2700000" algn="tl">
                <a:srgbClr val="000000">
                  <a:alpha val="43137"/>
                </a:srgbClr>
              </a:outerShdw>
            </a:effectLst>
          </a:endParaRPr>
        </a:p>
        <a:p>
          <a:pPr marL="0" lvl="0" indent="0" algn="ctr" defTabSz="800100">
            <a:lnSpc>
              <a:spcPct val="90000"/>
            </a:lnSpc>
            <a:spcBef>
              <a:spcPct val="0"/>
            </a:spcBef>
            <a:spcAft>
              <a:spcPct val="35000"/>
            </a:spcAft>
            <a:buNone/>
          </a:pPr>
          <a:r>
            <a:rPr lang="en-US" sz="1600" kern="1200" dirty="0">
              <a:solidFill>
                <a:srgbClr val="FFFF00"/>
              </a:solidFill>
            </a:rPr>
            <a:t>Database changes are permanent</a:t>
          </a:r>
        </a:p>
        <a:p>
          <a:pPr marL="0" lvl="0" indent="0" algn="ctr" defTabSz="800100">
            <a:lnSpc>
              <a:spcPct val="90000"/>
            </a:lnSpc>
            <a:spcBef>
              <a:spcPct val="0"/>
            </a:spcBef>
            <a:spcAft>
              <a:spcPct val="35000"/>
            </a:spcAft>
            <a:buNone/>
          </a:pPr>
          <a:r>
            <a:rPr lang="en-US" sz="1600" kern="1200" dirty="0">
              <a:solidFill>
                <a:srgbClr val="FFFF00"/>
              </a:solidFill>
            </a:rPr>
            <a:t>The permanence of the database’s consistent state</a:t>
          </a:r>
        </a:p>
        <a:p>
          <a:pPr marL="0" lvl="0" indent="0" algn="ctr" defTabSz="800100">
            <a:lnSpc>
              <a:spcPct val="90000"/>
            </a:lnSpc>
            <a:spcBef>
              <a:spcPct val="0"/>
            </a:spcBef>
            <a:spcAft>
              <a:spcPct val="35000"/>
            </a:spcAft>
            <a:buNone/>
          </a:pPr>
          <a:endParaRPr lang="en-US" sz="1600" kern="1200" dirty="0">
            <a:solidFill>
              <a:srgbClr val="FFFF00"/>
            </a:solidFill>
          </a:endParaRPr>
        </a:p>
      </dsp:txBody>
      <dsp:txXfrm rot="-5400000">
        <a:off x="3903453" y="2302415"/>
        <a:ext cx="3903453" cy="1381449"/>
      </dsp:txXfrm>
    </dsp:sp>
    <dsp:sp modelId="{477A6B2A-7CF9-4305-9B89-2DE9C63F0A29}">
      <dsp:nvSpPr>
        <dsp:cNvPr id="0" name=""/>
        <dsp:cNvSpPr/>
      </dsp:nvSpPr>
      <dsp:spPr>
        <a:xfrm>
          <a:off x="2721971" y="1329699"/>
          <a:ext cx="2342071" cy="920966"/>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solidFill>
                <a:srgbClr val="FF0000"/>
              </a:solidFill>
              <a:effectLst>
                <a:outerShdw blurRad="38100" dist="38100" dir="2700000" algn="tl">
                  <a:srgbClr val="000000">
                    <a:alpha val="43137"/>
                  </a:srgbClr>
                </a:outerShdw>
              </a:effectLst>
              <a:latin typeface="Stencil" pitchFamily="82" charset="0"/>
            </a:rPr>
            <a:t>A</a:t>
          </a:r>
          <a:r>
            <a:rPr lang="en-US" sz="5800" b="0" kern="1200" dirty="0">
              <a:solidFill>
                <a:srgbClr val="00B050"/>
              </a:solidFill>
              <a:effectLst>
                <a:outerShdw blurRad="38100" dist="38100" dir="2700000" algn="tl">
                  <a:srgbClr val="000000">
                    <a:alpha val="43137"/>
                  </a:srgbClr>
                </a:outerShdw>
              </a:effectLst>
              <a:latin typeface="Stencil" pitchFamily="82" charset="0"/>
            </a:rPr>
            <a:t>C</a:t>
          </a:r>
          <a:r>
            <a:rPr lang="en-US" sz="5800" kern="1200" dirty="0">
              <a:solidFill>
                <a:srgbClr val="7030A0"/>
              </a:solidFill>
              <a:effectLst>
                <a:outerShdw blurRad="38100" dist="38100" dir="2700000" algn="tl">
                  <a:srgbClr val="000000">
                    <a:alpha val="43137"/>
                  </a:srgbClr>
                </a:outerShdw>
              </a:effectLst>
              <a:latin typeface="Stencil" pitchFamily="82" charset="0"/>
            </a:rPr>
            <a:t>I</a:t>
          </a:r>
          <a:r>
            <a:rPr lang="en-US" sz="5800" kern="1200" dirty="0">
              <a:solidFill>
                <a:srgbClr val="0070C0"/>
              </a:solidFill>
              <a:effectLst>
                <a:outerShdw blurRad="38100" dist="38100" dir="2700000" algn="tl">
                  <a:srgbClr val="000000">
                    <a:alpha val="43137"/>
                  </a:srgbClr>
                </a:outerShdw>
              </a:effectLst>
              <a:latin typeface="Stencil" pitchFamily="82" charset="0"/>
            </a:rPr>
            <a:t>D</a:t>
          </a:r>
        </a:p>
      </dsp:txBody>
      <dsp:txXfrm>
        <a:off x="2766929" y="1374657"/>
        <a:ext cx="2252155" cy="83105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11/30/23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5192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88F6301-714C-4FE8-91A7-DFAF60BA9F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5F1E2AE-1C39-46EC-B503-AA16A34FF47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78E4A80F-EA86-483A-9CCF-9DEFC2C5BCD5}"/>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3486AFF1-D1FF-48A8-93A6-6BA573FA0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B097C5-D41A-489F-BD28-B47D5FC64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6EDCCF-D6B5-458B-A937-6F50AC02D76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B4B0AB2B-B914-46AE-945B-4F2A2597341E}"/>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C47C0904-AD6D-4E15-8AE5-8A8E9C822C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038342-6288-4651-9671-9D89FA2AE43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3602458-8836-4AD1-87A4-E1AAEB3E336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D5E2B09-55A3-403F-BD5D-6EECB59583B2}"/>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307FE91-BCEE-4B69-8A93-00729E07FD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2F1CBD7-8837-4FFA-9E6E-4349DD3C6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2308957-54A5-4376-9A4F-A60FE6483F7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6CC7B13C-5BC4-425A-AD43-DC98560C8661}"/>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D995C5-919A-47D2-B5B1-A305E128C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04C020A-81DD-4F0E-9E1E-11E9EFBBB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51C2DE-767C-41B7-9020-9E12854B337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771" name="Rectangle 2">
            <a:extLst>
              <a:ext uri="{FF2B5EF4-FFF2-40B4-BE49-F238E27FC236}">
                <a16:creationId xmlns:a16="http://schemas.microsoft.com/office/drawing/2014/main" id="{5D1FDE96-53BB-40AB-A363-C3E2527FDFA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5DBAFAE-DC9F-4DE5-8A89-6D3291897A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3ECC9BF4-EEC8-47FC-B870-5C9260A27B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200FCA9-0AFE-43A5-B670-BA67FF0B643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9" name="Rectangle 2">
            <a:extLst>
              <a:ext uri="{FF2B5EF4-FFF2-40B4-BE49-F238E27FC236}">
                <a16:creationId xmlns:a16="http://schemas.microsoft.com/office/drawing/2014/main" id="{BDF1AAE9-CC1A-4AE4-BF11-36BB06A0B7B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400FF708-9969-45FD-835E-508CFA1A88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86782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4C0E946-5AD3-45F8-ACED-33EBCE4BF1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AC1C478-0C20-4F9F-8BF1-079F4453B4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6867" name="Rectangle 2">
            <a:extLst>
              <a:ext uri="{FF2B5EF4-FFF2-40B4-BE49-F238E27FC236}">
                <a16:creationId xmlns:a16="http://schemas.microsoft.com/office/drawing/2014/main" id="{1D3F2765-981A-499E-95AC-CF3808A73CA0}"/>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E41FBC5B-83A2-4A9A-A1B0-28128EFEA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9C51CAF2-9CEA-43E4-9F13-33B4816150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FA7D35-4712-41D8-B665-A94477D3543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99" name="Rectangle 2">
            <a:extLst>
              <a:ext uri="{FF2B5EF4-FFF2-40B4-BE49-F238E27FC236}">
                <a16:creationId xmlns:a16="http://schemas.microsoft.com/office/drawing/2014/main" id="{5E9F84F8-5007-4AFA-B1CA-32DECFCAE35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DC503CC5-3C73-48F3-94C8-DD3EE462B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413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986296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91869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3231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1A0E380-F0EE-40D0-AFCE-90433E95E2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D0C9F46-EEC1-44E1-AADF-0C5DFAC157F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BEE72DA4-8AA8-4864-8EDE-1781EF2B1829}"/>
              </a:ext>
            </a:extLst>
          </p:cNvPr>
          <p:cNvSpPr>
            <a:spLocks noGrp="1" noRot="1" noChangeAspect="1" noChangeArrowheads="1" noTextEdit="1"/>
          </p:cNvSpPr>
          <p:nvPr>
            <p:ph type="sldImg"/>
          </p:nvPr>
        </p:nvSpPr>
        <p:spPr>
          <a:xfrm>
            <a:off x="1177925" y="696913"/>
            <a:ext cx="4641850" cy="3481387"/>
          </a:xfrm>
          <a:ln/>
        </p:spPr>
      </p:sp>
      <p:sp>
        <p:nvSpPr>
          <p:cNvPr id="6148" name="Rectangle 3">
            <a:extLst>
              <a:ext uri="{FF2B5EF4-FFF2-40B4-BE49-F238E27FC236}">
                <a16:creationId xmlns:a16="http://schemas.microsoft.com/office/drawing/2014/main" id="{133BAE36-8C0B-40D0-862F-F5862FDA85A1}"/>
              </a:ext>
            </a:extLst>
          </p:cNvPr>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6321B667-9A45-42B8-9A88-05CCA7CE45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F219423-C9AB-4B43-A997-58F863D1912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23F8EC89-E9A1-405D-981C-52FF1AF2496B}"/>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27EED68-434D-49BF-B488-F8498127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737C83C-5231-400C-ABAC-E802D57250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76960B5-CD0D-4E77-9549-F0BE319614A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C02F081-F3E5-4E82-A506-8249FCC7EAD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E01E14C4-E8D3-4EF2-AE91-C909FDE03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E0B70E7C-6BD0-4B47-846B-BDFA05BE3F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1FFDD60-6F1F-41F9-AE11-E0C93AB48046}"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9056EE3-D9C5-4A86-BC14-5FA042746930}"/>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C850731-90E0-4872-BC7B-AD10870C11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32DA4FD-03E3-4ADF-B51F-ED6C5C47E1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8F12D1A-C6EE-4D7C-AC44-7E505EC7AF9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0DF77218-C772-4D7B-9568-C8F8165B99E5}"/>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40D1FB1-38D3-4CD0-9B4F-E6C096821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0482A31-2272-4E6D-88CF-8A3A657D1E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B71EC1-98C8-4C1B-A7B7-2EA1784A50B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0178B70B-A1FF-4B51-87E4-9FB5C80155D5}"/>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422DA72A-EB36-4112-96CC-ADB4B4E9B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3152DB3B-E3D4-4EB9-891D-3AFF2DD1D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9217FA94-1851-4A4F-882F-690D434D5664}"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AAF0C87B-A3AD-4535-996D-565146AFE9C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C7946C1-AA22-4D30-A389-86F48E7982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8A60A3C-83B9-4899-851B-E58271EE25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F2A6619-26FC-4C2B-BBB5-BE9514BF139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19CE9E0F-6018-43CB-B763-D2A60ACCC8C4}"/>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E9F0D31-793C-457E-82A5-88A01D82B9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28C1544A-10C5-41D5-BE9F-0F5FFAC90E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B858AEBB-0155-4B61-8D5B-28334522388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6171361-ED55-4304-B92D-1B39E353D0B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31805C8-25FE-4591-82A9-583FCE3F7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D2B6151-4749-434D-A485-87732FD42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3D47C1-E4FD-456D-8E85-26A0FB5C6A9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1C1FFEAB-6ADA-430E-AAC3-C7AAF1F36F43}"/>
              </a:ext>
            </a:extLst>
          </p:cNvPr>
          <p:cNvSpPr>
            <a:spLocks noGrp="1" noRot="1" noChangeAspect="1" noChangeArrowheads="1" noTextEdit="1"/>
          </p:cNvSpPr>
          <p:nvPr>
            <p:ph type="sldImg"/>
          </p:nvPr>
        </p:nvSpPr>
        <p:spPr>
          <a:xfrm>
            <a:off x="406400" y="696913"/>
            <a:ext cx="6188075" cy="3481387"/>
          </a:xfrm>
          <a:ln/>
        </p:spPr>
      </p:sp>
      <p:sp>
        <p:nvSpPr>
          <p:cNvPr id="6148" name="Rectangle 3">
            <a:extLst>
              <a:ext uri="{FF2B5EF4-FFF2-40B4-BE49-F238E27FC236}">
                <a16:creationId xmlns:a16="http://schemas.microsoft.com/office/drawing/2014/main" id="{F1686CFA-0F99-4BB6-8074-F9A2F917C0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15551B6-F202-41C7-9919-C9D7CFDD0F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C98B507-36CD-452D-B3F8-31AD42CE15F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A97D8762-D09A-4267-9D70-BE56B46690D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64E75D3-B753-40E5-8669-F958D69C70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B0FCF47F-4348-498B-B820-B9B73C6D58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EF0E0E8-D17B-41A3-B753-2245199CBB3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E6EC2138-3D91-405A-B29F-B1C527799DDB}"/>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7519BCB-959F-4CA7-86A5-A3590C17A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BC8D124-B136-42BA-B33A-1DF2378A5F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43A896A-CD88-45BB-883A-A5A6ACCFC2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D0E5C191-44C7-4313-85F7-8BD71D8C9317}"/>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F12ECE34-0B14-4777-B117-F516895DED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3856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B375F6E7-BF43-423E-9E8D-8524F7B1F7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AE8B0E96-3F79-4205-B0CE-221B7F9732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F61EE5A8-966A-41BB-B726-B2C48308DB8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C1EC76AA-7316-448A-A891-5E3CEF9330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How about </a:t>
            </a:r>
            <a:r>
              <a:rPr lang="en-US" altLang="en-US">
                <a:sym typeface="Greek Symbols" pitchFamily="18" charset="2"/>
              </a:rPr>
              <a:t>(r </a:t>
            </a:r>
            <a:r>
              <a:rPr lang="en-IN"/>
              <a:t>⟕ s) ⟕ t  vs </a:t>
            </a:r>
            <a:r>
              <a:rPr lang="en-US" altLang="en-US">
                <a:sym typeface="Greek Symbols" pitchFamily="18" charset="2"/>
              </a:rPr>
              <a:t>(r </a:t>
            </a:r>
            <a:r>
              <a:rPr lang="en-IN"/>
              <a:t>⟕ t) ⟕ s assuming r has common attributes with s and t?  Hint: consider 2 cases where s and t have common attributes and those where they have no common attribute </a:t>
            </a:r>
            <a:endParaRPr lang="en-US" altLang="en-US">
              <a:latin typeface="Times New Roman" panose="02020603050405020304" pitchFamily="18" charset="0"/>
            </a:endParaRPr>
          </a:p>
        </p:txBody>
      </p:sp>
    </p:spTree>
    <p:extLst>
      <p:ext uri="{BB962C8B-B14F-4D97-AF65-F5344CB8AC3E}">
        <p14:creationId xmlns:p14="http://schemas.microsoft.com/office/powerpoint/2010/main" val="2096484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2FFE2C0B-1E00-41D0-8A11-C4E72548B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C8C713CF-9607-4470-A273-AC494A38B95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919EB798-4276-4EB1-BA14-2883766AD6B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3ECD4996-047F-43DA-BBDD-D548EFF47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047973B-0933-4747-BC7D-DC93B515F7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06076AEA-D4D8-443A-B94D-3E3B52B66C9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094E1CE2-39F3-415A-A9D3-7A1485FAB11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9618E90F-7E5F-432A-A700-F2B7700B1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371AD5BA-2A20-45B1-B5ED-8C53DA2ECC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7A7E811-F856-4583-9950-8E1234DCF49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0963" name="Rectangle 2">
            <a:extLst>
              <a:ext uri="{FF2B5EF4-FFF2-40B4-BE49-F238E27FC236}">
                <a16:creationId xmlns:a16="http://schemas.microsoft.com/office/drawing/2014/main" id="{294988F5-3980-4401-8BEA-49271D3F2BC3}"/>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081064C-90F0-4D6B-84C2-C2B908F487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C3B6426-DEBD-439A-B825-EAF23D531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D3591014-7458-4460-9DFD-89B1944A3F9E}"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3011" name="Rectangle 2">
            <a:extLst>
              <a:ext uri="{FF2B5EF4-FFF2-40B4-BE49-F238E27FC236}">
                <a16:creationId xmlns:a16="http://schemas.microsoft.com/office/drawing/2014/main" id="{86B845D5-6C90-4896-8EFD-B2EEDA235B7F}"/>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ADE95A0-2975-4AFA-9BF4-3B9DD6F099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0704F009-3D51-4C12-ADD5-A92556FDEB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4F0F59-CA50-4DDE-B670-499E64C342ED}"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059" name="Rectangle 2">
            <a:extLst>
              <a:ext uri="{FF2B5EF4-FFF2-40B4-BE49-F238E27FC236}">
                <a16:creationId xmlns:a16="http://schemas.microsoft.com/office/drawing/2014/main" id="{802C35DC-9644-47A0-A511-5C011EF6CF5A}"/>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EA22417-65CB-4CAA-9F03-4A2CC240A4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640E601-E447-4EA9-8E5B-261D289D72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1BC6F3F-3101-443A-9932-59D410DB72C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a:extLst>
              <a:ext uri="{FF2B5EF4-FFF2-40B4-BE49-F238E27FC236}">
                <a16:creationId xmlns:a16="http://schemas.microsoft.com/office/drawing/2014/main" id="{EB6B35C0-D563-464E-8DD0-1467C17E117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9CA3D8A-3E47-403D-9CF5-59912AA4EF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3C188B3-A46D-44EC-BBED-E180A2EEE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F6DDAB6A-6145-44B6-8CC9-B34BECF16AE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38C02448-FBA7-4F1D-93CC-8D33FFE4CBA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EEE7383-E30A-4C27-985A-259DE8AF3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31B06015-4375-4F47-98C5-80E32064BC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29566348-BFEE-4085-9B98-BB3E51A967A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400DAAEE-9188-46A0-8928-77476B356C78}"/>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31AFA1C-1C5D-441D-82BC-5AC4D121B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71F9817-AE90-43BC-B9F6-0E83DBE356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AE47EE8-3D78-4D31-A06E-E02CB864D6BF}"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659" name="Rectangle 2">
            <a:extLst>
              <a:ext uri="{FF2B5EF4-FFF2-40B4-BE49-F238E27FC236}">
                <a16:creationId xmlns:a16="http://schemas.microsoft.com/office/drawing/2014/main" id="{2A8AC900-14A0-453C-BEE3-4D571CA98DB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C16CDD18-4DDB-4796-9237-3BEB1B4BDB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B8E1D179-B9D0-48F6-B6D0-CA0943E584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387635B1-A065-42E2-B3DD-0514E4CC0D9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a:extLst>
              <a:ext uri="{FF2B5EF4-FFF2-40B4-BE49-F238E27FC236}">
                <a16:creationId xmlns:a16="http://schemas.microsoft.com/office/drawing/2014/main" id="{6261093E-637A-458C-94AC-5E33FAC54E6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DADF86CC-0D28-4363-A6D7-10D10E9193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ECC75F1-FF96-44EB-9E57-7B4029AEEE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5918ACC0-49F8-47AD-970F-E6ED5878580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755" name="Rectangle 2">
            <a:extLst>
              <a:ext uri="{FF2B5EF4-FFF2-40B4-BE49-F238E27FC236}">
                <a16:creationId xmlns:a16="http://schemas.microsoft.com/office/drawing/2014/main" id="{94DFE4F3-2356-4D53-BC8E-C847746CD5EF}"/>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57C376C0-3BE1-415B-9426-66FD918A0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FABB337A-7416-4EA0-B63B-3F3E233AD1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8213">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8213">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82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8213" rtl="0" eaLnBrk="0" fontAlgn="base" latinLnBrk="0" hangingPunct="0">
              <a:lnSpc>
                <a:spcPct val="100000"/>
              </a:lnSpc>
              <a:spcBef>
                <a:spcPct val="0"/>
              </a:spcBef>
              <a:spcAft>
                <a:spcPct val="0"/>
              </a:spcAft>
              <a:buClrTx/>
              <a:buSzTx/>
              <a:buFontTx/>
              <a:buNone/>
              <a:tabLst/>
              <a:defRPr/>
            </a:pPr>
            <a:fld id="{8C5B2E15-168D-404D-B3E5-D811B39D72A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8213"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a:extLst>
              <a:ext uri="{FF2B5EF4-FFF2-40B4-BE49-F238E27FC236}">
                <a16:creationId xmlns:a16="http://schemas.microsoft.com/office/drawing/2014/main" id="{38E8E170-8726-477F-A246-82382BBD6D26}"/>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8ECF24F5-E536-40B5-A388-459BFDBDD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78</a:t>
            </a:fld>
            <a:endParaRPr lang="en-US" altLang="en-US"/>
          </a:p>
        </p:txBody>
      </p:sp>
    </p:spTree>
    <p:extLst>
      <p:ext uri="{BB962C8B-B14F-4D97-AF65-F5344CB8AC3E}">
        <p14:creationId xmlns:p14="http://schemas.microsoft.com/office/powerpoint/2010/main" val="27733812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193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393700" y="692150"/>
            <a:ext cx="6070600"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9068745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A90F1DB-8581-4412-BE09-331FFC345D8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6675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57C7EE-1394-4754-ABAC-F51DB6C77C1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08938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C96B228-294A-4543-9668-830A4BA10F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3326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368A3B-2500-44E1-A876-1D192EB3944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69027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09CAF58-8E40-42E6-AEEE-83BAC72A040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98492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157524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07195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393700" y="692150"/>
            <a:ext cx="6070600" cy="3416300"/>
          </a:xfrm>
          <a:ln cap="flat"/>
        </p:spPr>
      </p:sp>
      <p:sp>
        <p:nvSpPr>
          <p:cNvPr id="22531"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5141828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393700" y="692150"/>
            <a:ext cx="6070600" cy="3416300"/>
          </a:xfrm>
          <a:ln cap="flat"/>
        </p:spPr>
      </p:sp>
      <p:sp>
        <p:nvSpPr>
          <p:cNvPr id="24579" name="Rectangle 3"/>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97005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590768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117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129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34233170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0108182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984904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964875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717109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077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4098106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18675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3004699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834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3467183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1588027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3450142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112995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3637777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3747279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223668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1386628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787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63540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532553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282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Click to edit Master text styles</a:t>
            </a:r>
          </a:p>
        </p:txBody>
      </p:sp>
    </p:spTree>
    <p:extLst>
      <p:ext uri="{BB962C8B-B14F-4D97-AF65-F5344CB8AC3E}">
        <p14:creationId xmlns:p14="http://schemas.microsoft.com/office/powerpoint/2010/main" val="2017555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0"/>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471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052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628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67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9514739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51836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663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14325"/>
            <a:ext cx="1943100"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14325"/>
            <a:ext cx="5676900"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32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4901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2"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13399485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3719828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9276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1900026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84160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16960249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965977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2746160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22988530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682680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2058418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0175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0346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Korth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447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85800" y="826873"/>
            <a:ext cx="7772400"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264449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a:prstGeom prst="rect">
            <a:avLst/>
          </a:prstGeo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22717094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a:prstGeom prst="rect">
            <a:avLst/>
          </a:prstGeo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2103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6058076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2389452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8287608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40737104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4190192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14388" y="820342"/>
            <a:ext cx="7661275" cy="3677840"/>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7203482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703873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30217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a:solidFill>
                  <a:srgbClr val="002060"/>
                </a:solidFill>
              </a:rPr>
              <a:t>Database System Concepts, 7</a:t>
            </a:r>
            <a:r>
              <a:rPr lang="en-US" altLang="en-US" sz="1200" b="1" baseline="30000">
                <a:solidFill>
                  <a:srgbClr val="002060"/>
                </a:solidFill>
              </a:rPr>
              <a:t>th</a:t>
            </a:r>
            <a:r>
              <a:rPr lang="en-US" altLang="en-US" sz="1200" b="1">
                <a:solidFill>
                  <a:srgbClr val="002060"/>
                </a:solidFill>
              </a:rPr>
              <a:t> Ed</a:t>
            </a:r>
            <a:r>
              <a:rPr lang="en-US" altLang="en-US" sz="1200">
                <a:solidFill>
                  <a:srgbClr val="002060"/>
                </a:solidFill>
              </a:rPr>
              <a:t>.</a:t>
            </a:r>
          </a:p>
          <a:p>
            <a:pPr algn="ctr">
              <a:spcBef>
                <a:spcPct val="50000"/>
              </a:spcBef>
              <a:defRPr/>
            </a:pPr>
            <a:r>
              <a:rPr lang="en-US" altLang="en-US" sz="900" b="1">
                <a:solidFill>
                  <a:srgbClr val="002060"/>
                </a:solidFill>
              </a:rPr>
              <a:t>©Silberschatz, </a:t>
            </a:r>
            <a:r>
              <a:rPr lang="en-US" altLang="en-US" sz="900" b="1" err="1">
                <a:solidFill>
                  <a:srgbClr val="002060"/>
                </a:solidFill>
              </a:rPr>
              <a:t>Korth</a:t>
            </a:r>
            <a:r>
              <a:rPr lang="en-US" altLang="en-US" sz="900" b="1">
                <a:solidFill>
                  <a:srgbClr val="002060"/>
                </a:solidFill>
              </a:rPr>
              <a:t> and Sudarshan</a:t>
            </a:r>
            <a:br>
              <a:rPr lang="en-US" altLang="en-US" sz="900" b="1">
                <a:solidFill>
                  <a:srgbClr val="002060"/>
                </a:solidFill>
              </a:rPr>
            </a:br>
            <a:r>
              <a:rPr lang="en-US" altLang="en-US" sz="900" b="1">
                <a:solidFill>
                  <a:srgbClr val="002060"/>
                </a:solidFill>
              </a:rPr>
              <a:t>See </a:t>
            </a:r>
            <a:r>
              <a:rPr lang="en-US" altLang="en-US" sz="900" b="1">
                <a:solidFill>
                  <a:srgbClr val="002060"/>
                </a:solidFill>
                <a:hlinkClick r:id="rId2"/>
              </a:rPr>
              <a:t>www.db-book.com</a:t>
            </a:r>
            <a:r>
              <a:rPr lang="en-US" altLang="en-US" sz="900" b="1">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7521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3117589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5602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7658062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8380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872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3716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4691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9348929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7542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5870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530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31879890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420626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42719524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0498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30815063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846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1619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37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32819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174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778586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8921808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5145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14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34451780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2716901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0153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0701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11/30/23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314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404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11/30/23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702299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6273521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11/30/23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5288319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895049452"/>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567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1488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0976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1634987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667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4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w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2.jpe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4.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2.jpe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4.jpe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1.emf"/><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1.emf"/><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11: Module II, NoSQL 4</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87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6022934"/>
      </p:ext>
    </p:extLst>
  </p:cSld>
  <p:clrMap bg1="lt1" tx1="dk1" bg2="lt2" tx2="dk2" accent1="accent1" accent2="accent2" accent3="accent3" accent4="accent4" accent5="accent5" accent6="accent6" hlink="hlink" folHlink="folHlink"/>
  <p:sldLayoutIdLst>
    <p:sldLayoutId id="2147493800" r:id="rId1"/>
    <p:sldLayoutId id="2147493801" r:id="rId2"/>
    <p:sldLayoutId id="2147493802" r:id="rId3"/>
    <p:sldLayoutId id="2147493803" r:id="rId4"/>
    <p:sldLayoutId id="2147493804" r:id="rId5"/>
    <p:sldLayoutId id="2147493805" r:id="rId6"/>
    <p:sldLayoutId id="2147493806" r:id="rId7"/>
    <p:sldLayoutId id="2147493807" r:id="rId8"/>
    <p:sldLayoutId id="2147493808" r:id="rId9"/>
    <p:sldLayoutId id="2147493809" r:id="rId10"/>
    <p:sldLayoutId id="2147493810" r:id="rId11"/>
    <p:sldLayoutId id="2147493811" r:id="rId12"/>
    <p:sldLayoutId id="2147493812" r:id="rId13"/>
    <p:sldLayoutId id="214749381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14325"/>
            <a:ext cx="77724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838200" y="1485900"/>
            <a:ext cx="777240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ChangeArrowheads="1"/>
          </p:cNvSpPr>
          <p:nvPr/>
        </p:nvSpPr>
        <p:spPr bwMode="auto">
          <a:xfrm>
            <a:off x="92076" y="4864740"/>
            <a:ext cx="4240745"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defTabSz="914400" eaLnBrk="0" hangingPunct="0"/>
            <a:r>
              <a:rPr lang="en-US" altLang="en-US" sz="1050">
                <a:solidFill>
                  <a:srgbClr val="005400"/>
                </a:solidFill>
                <a:latin typeface="Book Antiqua" charset="0"/>
                <a:ea typeface=""/>
              </a:rPr>
              <a:t>Database Management Systems 3ed,  R. Ramakrishnan and J. Gehrke</a:t>
            </a:r>
          </a:p>
        </p:txBody>
      </p:sp>
      <p:sp>
        <p:nvSpPr>
          <p:cNvPr id="1029" name="Rectangle 5"/>
          <p:cNvSpPr>
            <a:spLocks noChangeArrowheads="1"/>
          </p:cNvSpPr>
          <p:nvPr/>
        </p:nvSpPr>
        <p:spPr bwMode="auto">
          <a:xfrm>
            <a:off x="8743347" y="4864740"/>
            <a:ext cx="308579" cy="228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nchor="ctr">
            <a:spAutoFit/>
          </a:bodyPr>
          <a:lstStyle/>
          <a:p>
            <a:pPr algn="r" defTabSz="914400" eaLnBrk="0" hangingPunct="0"/>
            <a:fld id="{4D2F033A-C844-BE4C-9F79-A0407238FB93}" type="slidenum">
              <a:rPr lang="en-US" altLang="en-US" sz="1050" smtClean="0">
                <a:solidFill>
                  <a:srgbClr val="005400"/>
                </a:solidFill>
                <a:latin typeface="Book Antiqua" charset="0"/>
                <a:ea typeface=""/>
              </a:rPr>
              <a:pPr algn="r" defTabSz="914400" eaLnBrk="0" hangingPunct="0"/>
              <a:t>‹#›</a:t>
            </a:fld>
            <a:endParaRPr lang="en-US" altLang="en-US" sz="1050">
              <a:solidFill>
                <a:srgbClr val="005400"/>
              </a:solidFill>
              <a:latin typeface="Book Antiqua" charset="0"/>
              <a:ea typeface=""/>
            </a:endParaRPr>
          </a:p>
        </p:txBody>
      </p:sp>
      <p:pic>
        <p:nvPicPr>
          <p:cNvPr id="1030" name="Picture 6"/>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500" y="-114300"/>
            <a:ext cx="14859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24176736"/>
      </p:ext>
    </p:extLst>
  </p:cSld>
  <p:clrMap bg1="lt1" tx1="dk1" bg2="lt2" tx2="dk2" accent1="accent1" accent2="accent2" accent3="accent3" accent4="accent4" accent5="accent5" accent6="accent6" hlink="hlink" folHlink="folHlink"/>
  <p:sldLayoutIdLst>
    <p:sldLayoutId id="2147493815" r:id="rId1"/>
    <p:sldLayoutId id="2147493816" r:id="rId2"/>
    <p:sldLayoutId id="2147493817" r:id="rId3"/>
    <p:sldLayoutId id="2147493818" r:id="rId4"/>
    <p:sldLayoutId id="2147493819" r:id="rId5"/>
    <p:sldLayoutId id="2147493820" r:id="rId6"/>
    <p:sldLayoutId id="2147493821" r:id="rId7"/>
    <p:sldLayoutId id="2147493822" r:id="rId8"/>
    <p:sldLayoutId id="2147493823" r:id="rId9"/>
    <p:sldLayoutId id="2147493824" r:id="rId10"/>
    <p:sldLayoutId id="2147493825" r:id="rId11"/>
  </p:sldLayoutIdLst>
  <p:txStyles>
    <p:titleStyle>
      <a:lvl1pPr algn="l" rtl="0" eaLnBrk="0" fontAlgn="base" hangingPunct="0">
        <a:spcBef>
          <a:spcPct val="0"/>
        </a:spcBef>
        <a:spcAft>
          <a:spcPct val="0"/>
        </a:spcAft>
        <a:defRPr sz="3000" i="1" kern="1200">
          <a:solidFill>
            <a:schemeClr val="tx2"/>
          </a:solidFill>
          <a:latin typeface="+mj-lt"/>
          <a:ea typeface="+mj-ea"/>
          <a:cs typeface="+mj-cs"/>
        </a:defRPr>
      </a:lvl1pPr>
      <a:lvl2pPr algn="l" rtl="0" eaLnBrk="0" fontAlgn="base" hangingPunct="0">
        <a:spcBef>
          <a:spcPct val="0"/>
        </a:spcBef>
        <a:spcAft>
          <a:spcPct val="0"/>
        </a:spcAft>
        <a:defRPr sz="3000" i="1">
          <a:solidFill>
            <a:schemeClr val="tx2"/>
          </a:solidFill>
          <a:latin typeface="Book Antiqua" charset="0"/>
        </a:defRPr>
      </a:lvl2pPr>
      <a:lvl3pPr algn="l" rtl="0" eaLnBrk="0" fontAlgn="base" hangingPunct="0">
        <a:spcBef>
          <a:spcPct val="0"/>
        </a:spcBef>
        <a:spcAft>
          <a:spcPct val="0"/>
        </a:spcAft>
        <a:defRPr sz="3000" i="1">
          <a:solidFill>
            <a:schemeClr val="tx2"/>
          </a:solidFill>
          <a:latin typeface="Book Antiqua" charset="0"/>
        </a:defRPr>
      </a:lvl3pPr>
      <a:lvl4pPr algn="l" rtl="0" eaLnBrk="0" fontAlgn="base" hangingPunct="0">
        <a:spcBef>
          <a:spcPct val="0"/>
        </a:spcBef>
        <a:spcAft>
          <a:spcPct val="0"/>
        </a:spcAft>
        <a:defRPr sz="3000" i="1">
          <a:solidFill>
            <a:schemeClr val="tx2"/>
          </a:solidFill>
          <a:latin typeface="Book Antiqua" charset="0"/>
        </a:defRPr>
      </a:lvl4pPr>
      <a:lvl5pPr algn="l" rtl="0" eaLnBrk="0" fontAlgn="base" hangingPunct="0">
        <a:spcBef>
          <a:spcPct val="0"/>
        </a:spcBef>
        <a:spcAft>
          <a:spcPct val="0"/>
        </a:spcAft>
        <a:defRPr sz="3000" i="1">
          <a:solidFill>
            <a:schemeClr val="tx2"/>
          </a:solidFill>
          <a:latin typeface="Book Antiqua" charset="0"/>
        </a:defRPr>
      </a:lvl5pPr>
      <a:lvl6pPr marL="342900" algn="l" rtl="0" eaLnBrk="0" fontAlgn="base" hangingPunct="0">
        <a:spcBef>
          <a:spcPct val="0"/>
        </a:spcBef>
        <a:spcAft>
          <a:spcPct val="0"/>
        </a:spcAft>
        <a:defRPr sz="3000" i="1">
          <a:solidFill>
            <a:schemeClr val="tx2"/>
          </a:solidFill>
          <a:latin typeface="Book Antiqua" charset="0"/>
        </a:defRPr>
      </a:lvl6pPr>
      <a:lvl7pPr marL="685800" algn="l" rtl="0" eaLnBrk="0" fontAlgn="base" hangingPunct="0">
        <a:spcBef>
          <a:spcPct val="0"/>
        </a:spcBef>
        <a:spcAft>
          <a:spcPct val="0"/>
        </a:spcAft>
        <a:defRPr sz="3000" i="1">
          <a:solidFill>
            <a:schemeClr val="tx2"/>
          </a:solidFill>
          <a:latin typeface="Book Antiqua" charset="0"/>
        </a:defRPr>
      </a:lvl7pPr>
      <a:lvl8pPr marL="1028700" algn="l" rtl="0" eaLnBrk="0" fontAlgn="base" hangingPunct="0">
        <a:spcBef>
          <a:spcPct val="0"/>
        </a:spcBef>
        <a:spcAft>
          <a:spcPct val="0"/>
        </a:spcAft>
        <a:defRPr sz="3000" i="1">
          <a:solidFill>
            <a:schemeClr val="tx2"/>
          </a:solidFill>
          <a:latin typeface="Book Antiqua" charset="0"/>
        </a:defRPr>
      </a:lvl8pPr>
      <a:lvl9pPr marL="1371600" algn="l" rtl="0" eaLnBrk="0" fontAlgn="base" hangingPunct="0">
        <a:spcBef>
          <a:spcPct val="0"/>
        </a:spcBef>
        <a:spcAft>
          <a:spcPct val="0"/>
        </a:spcAft>
        <a:defRPr sz="3000" i="1">
          <a:solidFill>
            <a:schemeClr val="tx2"/>
          </a:solidFill>
          <a:latin typeface="Book Antiqua" charset="0"/>
        </a:defRPr>
      </a:lvl9pPr>
    </p:titleStyle>
    <p:bodyStyle>
      <a:lvl1pPr marL="257175" indent="-257175" algn="l" rtl="0" eaLnBrk="0" fontAlgn="base" hangingPunct="0">
        <a:spcBef>
          <a:spcPct val="20000"/>
        </a:spcBef>
        <a:spcAft>
          <a:spcPct val="0"/>
        </a:spcAft>
        <a:buClr>
          <a:schemeClr val="tx1"/>
        </a:buClr>
        <a:buSzPct val="75000"/>
        <a:buFont typeface="Wingdings" charset="2"/>
        <a:buChar char="v"/>
        <a:defRPr sz="2100" kern="1200">
          <a:solidFill>
            <a:schemeClr val="tx1"/>
          </a:solidFill>
          <a:latin typeface="+mn-lt"/>
          <a:ea typeface="+mn-ea"/>
          <a:cs typeface="+mn-cs"/>
        </a:defRPr>
      </a:lvl1pPr>
      <a:lvl2pPr marL="557213" indent="-214313" algn="l" rtl="0" eaLnBrk="0" fontAlgn="base" hangingPunct="0">
        <a:spcBef>
          <a:spcPct val="20000"/>
        </a:spcBef>
        <a:spcAft>
          <a:spcPct val="0"/>
        </a:spcAft>
        <a:buClr>
          <a:schemeClr val="tx1"/>
        </a:buClr>
        <a:buFont typeface="Wingdings" charset="2"/>
        <a:buChar char="§"/>
        <a:defRPr sz="1800" kern="1200">
          <a:solidFill>
            <a:schemeClr val="tx1"/>
          </a:solidFill>
          <a:latin typeface="+mn-lt"/>
          <a:ea typeface="+mn-ea"/>
          <a:cs typeface="+mn-cs"/>
        </a:defRPr>
      </a:lvl2pPr>
      <a:lvl3pPr marL="857250" indent="-171450" algn="l" rtl="0" eaLnBrk="0" fontAlgn="base" hangingPunct="0">
        <a:spcBef>
          <a:spcPct val="20000"/>
        </a:spcBef>
        <a:spcAft>
          <a:spcPct val="0"/>
        </a:spcAft>
        <a:buClr>
          <a:schemeClr val="tx1"/>
        </a:buClr>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543050" indent="-171450"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6"/>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462358"/>
      </p:ext>
    </p:extLst>
  </p:cSld>
  <p:clrMap bg1="lt1" tx1="dk1" bg2="lt2" tx2="dk2" accent1="accent1" accent2="accent2" accent3="accent3" accent4="accent4" accent5="accent5" accent6="accent6" hlink="hlink" folHlink="folHlink"/>
  <p:sldLayoutIdLst>
    <p:sldLayoutId id="2147493877" r:id="rId1"/>
    <p:sldLayoutId id="2147493878" r:id="rId2"/>
    <p:sldLayoutId id="2147493879" r:id="rId3"/>
    <p:sldLayoutId id="2147493880" r:id="rId4"/>
    <p:sldLayoutId id="2147493881" r:id="rId5"/>
    <p:sldLayoutId id="2147493882" r:id="rId6"/>
    <p:sldLayoutId id="2147493883" r:id="rId7"/>
    <p:sldLayoutId id="2147493884" r:id="rId8"/>
    <p:sldLayoutId id="2147493885" r:id="rId9"/>
    <p:sldLayoutId id="2147493886" r:id="rId10"/>
    <p:sldLayoutId id="2147493887" r:id="rId11"/>
    <p:sldLayoutId id="2147493888" r:id="rId12"/>
    <p:sldLayoutId id="2147493889" r:id="rId13"/>
    <p:sldLayoutId id="2147493890"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16.</a:t>
            </a:r>
            <a:fld id="{370CC2A8-7410-4F9E-B2CB-FCF9B3031B7B}" type="slidenum">
              <a:rPr lang="en-US" altLang="en-US" sz="750" b="1" smtClean="0">
                <a:solidFill>
                  <a:srgbClr val="002060"/>
                </a:solidFill>
              </a:rPr>
              <a:pPr algn="ctr">
                <a:spcBef>
                  <a:spcPct val="50000"/>
                </a:spcBef>
                <a:defRPr/>
              </a:pPr>
              <a:t>‹#›</a:t>
            </a:fld>
            <a:endParaRPr lang="en-US" altLang="en-US" sz="750" b="1">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a:solidFill>
                  <a:srgbClr val="002060"/>
                </a:solidFill>
              </a:rPr>
              <a:t>Database System Concepts - 7</a:t>
            </a:r>
            <a:r>
              <a:rPr lang="en-US" sz="750" b="1" baseline="30000">
                <a:solidFill>
                  <a:srgbClr val="002060"/>
                </a:solidFill>
              </a:rPr>
              <a:t>th</a:t>
            </a:r>
            <a:r>
              <a:rPr lang="en-US" sz="750" b="1">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1264966"/>
      </p:ext>
    </p:extLst>
  </p:cSld>
  <p:clrMap bg1="lt1" tx1="dk1" bg2="lt2" tx2="dk2" accent1="accent1" accent2="accent2" accent3="accent3" accent4="accent4" accent5="accent5" accent6="accent6" hlink="hlink" folHlink="folHlink"/>
  <p:sldLayoutIdLst>
    <p:sldLayoutId id="2147493892" r:id="rId1"/>
    <p:sldLayoutId id="2147493893" r:id="rId2"/>
    <p:sldLayoutId id="2147493894" r:id="rId3"/>
    <p:sldLayoutId id="2147493895" r:id="rId4"/>
    <p:sldLayoutId id="2147493896" r:id="rId5"/>
    <p:sldLayoutId id="2147493897" r:id="rId6"/>
    <p:sldLayoutId id="2147493898" r:id="rId7"/>
    <p:sldLayoutId id="2147493899" r:id="rId8"/>
    <p:sldLayoutId id="2147493900" r:id="rId9"/>
    <p:sldLayoutId id="2147493901" r:id="rId10"/>
    <p:sldLayoutId id="2147493902" r:id="rId11"/>
    <p:sldLayoutId id="2147493903" r:id="rId12"/>
    <p:sldLayoutId id="2147493904"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924013"/>
      </p:ext>
    </p:extLst>
  </p:cSld>
  <p:clrMap bg1="lt1" tx1="dk1" bg2="lt2" tx2="dk2" accent1="accent1" accent2="accent2" accent3="accent3" accent4="accent4" accent5="accent5" accent6="accent6" hlink="hlink" folHlink="folHlink"/>
  <p:sldLayoutIdLst>
    <p:sldLayoutId id="2147493906" r:id="rId1"/>
    <p:sldLayoutId id="2147493907" r:id="rId2"/>
    <p:sldLayoutId id="2147493908" r:id="rId3"/>
    <p:sldLayoutId id="2147493909" r:id="rId4"/>
    <p:sldLayoutId id="2147493910" r:id="rId5"/>
    <p:sldLayoutId id="2147493911" r:id="rId6"/>
    <p:sldLayoutId id="2147493912" r:id="rId7"/>
    <p:sldLayoutId id="2147493913" r:id="rId8"/>
    <p:sldLayoutId id="2147493914" r:id="rId9"/>
    <p:sldLayoutId id="2147493915" r:id="rId10"/>
    <p:sldLayoutId id="2147493916" r:id="rId11"/>
    <p:sldLayoutId id="2147493917" r:id="rId12"/>
    <p:sldLayoutId id="2147493918"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20690"/>
      </p:ext>
    </p:extLst>
  </p:cSld>
  <p:clrMap bg1="lt1" tx1="dk1" bg2="lt2" tx2="dk2" accent1="accent1" accent2="accent2" accent3="accent3" accent4="accent4" accent5="accent5" accent6="accent6" hlink="hlink" folHlink="folHlink"/>
  <p:sldLayoutIdLst>
    <p:sldLayoutId id="2147493920" r:id="rId1"/>
    <p:sldLayoutId id="2147493921" r:id="rId2"/>
    <p:sldLayoutId id="2147493922" r:id="rId3"/>
    <p:sldLayoutId id="2147493923" r:id="rId4"/>
    <p:sldLayoutId id="2147493924" r:id="rId5"/>
    <p:sldLayoutId id="2147493925" r:id="rId6"/>
    <p:sldLayoutId id="2147493926" r:id="rId7"/>
    <p:sldLayoutId id="2147493927" r:id="rId8"/>
    <p:sldLayoutId id="2147493928" r:id="rId9"/>
    <p:sldLayoutId id="2147493929" r:id="rId10"/>
    <p:sldLayoutId id="2147493930" r:id="rId11"/>
    <p:sldLayoutId id="2147493931"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632505167"/>
      </p:ext>
    </p:extLst>
  </p:cSld>
  <p:clrMap bg1="lt1" tx1="dk1" bg2="lt2" tx2="dk2" accent1="accent1" accent2="accent2" accent3="accent3" accent4="accent4" accent5="accent5" accent6="accent6" hlink="hlink" folHlink="folHlink"/>
  <p:sldLayoutIdLst>
    <p:sldLayoutId id="2147493933" r:id="rId1"/>
    <p:sldLayoutId id="2147493934" r:id="rId2"/>
    <p:sldLayoutId id="2147493935" r:id="rId3"/>
    <p:sldLayoutId id="2147493936" r:id="rId4"/>
    <p:sldLayoutId id="2147493937" r:id="rId5"/>
    <p:sldLayoutId id="2147493938" r:id="rId6"/>
    <p:sldLayoutId id="2147493939" r:id="rId7"/>
    <p:sldLayoutId id="2147493940" r:id="rId8"/>
    <p:sldLayoutId id="2147493941" r:id="rId9"/>
    <p:sldLayoutId id="2147493942" r:id="rId10"/>
    <p:sldLayoutId id="2147493943"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318862921"/>
      </p:ext>
    </p:extLst>
  </p:cSld>
  <p:clrMap bg1="lt1" tx1="dk1" bg2="lt2" tx2="dk2" accent1="accent1" accent2="accent2" accent3="accent3" accent4="accent4" accent5="accent5" accent6="accent6" hlink="hlink" folHlink="folHlink"/>
  <p:sldLayoutIdLst>
    <p:sldLayoutId id="2147493945" r:id="rId1"/>
    <p:sldLayoutId id="2147493946" r:id="rId2"/>
    <p:sldLayoutId id="2147493947" r:id="rId3"/>
    <p:sldLayoutId id="2147493948" r:id="rId4"/>
    <p:sldLayoutId id="2147493949" r:id="rId5"/>
    <p:sldLayoutId id="2147493950" r:id="rId6"/>
    <p:sldLayoutId id="2147493951" r:id="rId7"/>
    <p:sldLayoutId id="2147493952" r:id="rId8"/>
    <p:sldLayoutId id="2147493953" r:id="rId9"/>
    <p:sldLayoutId id="2147493954"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0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Transactional_memory" TargetMode="External"/><Relationship Id="rId13" Type="http://schemas.openxmlformats.org/officeDocument/2006/relationships/hyperlink" Target="https://en.wikipedia.org/wiki/Isolation_(computer_science)" TargetMode="External"/><Relationship Id="rId3" Type="http://schemas.openxmlformats.org/officeDocument/2006/relationships/hyperlink" Target="https://en.wikipedia.org/wiki/Database" TargetMode="External"/><Relationship Id="rId7" Type="http://schemas.openxmlformats.org/officeDocument/2006/relationships/hyperlink" Target="https://en.wikipedia.org/wiki/Database_transaction" TargetMode="External"/><Relationship Id="rId12" Type="http://schemas.openxmlformats.org/officeDocument/2006/relationships/hyperlink" Target="https://en.wikipedia.org/wiki/Schedule_(computer_science)"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Transaction_processing" TargetMode="External"/><Relationship Id="rId11" Type="http://schemas.openxmlformats.org/officeDocument/2006/relationships/hyperlink" Target="https://en.wikipedia.org/wiki/Distributed_computing" TargetMode="External"/><Relationship Id="rId5" Type="http://schemas.openxmlformats.org/officeDocument/2006/relationships/hyperlink" Target="https://en.wikipedia.org/wiki/Serializability#cite_note-Weikum01-2" TargetMode="External"/><Relationship Id="rId10" Type="http://schemas.openxmlformats.org/officeDocument/2006/relationships/hyperlink" Target="https://en.wikipedia.org/wiki/Software_transactional_memory" TargetMode="External"/><Relationship Id="rId4" Type="http://schemas.openxmlformats.org/officeDocument/2006/relationships/hyperlink" Target="https://en.wikipedia.org/wiki/Serializability#cite_note-Bernstein87-1" TargetMode="External"/><Relationship Id="rId9" Type="http://schemas.openxmlformats.org/officeDocument/2006/relationships/hyperlink" Target="https://en.wikipedia.org/wiki/Serializability#cite_note-Herlihy1993-3"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Isolation_(database_systems)" TargetMode="External"/><Relationship Id="rId2" Type="http://schemas.openxmlformats.org/officeDocument/2006/relationships/hyperlink" Target="https://en.wikipedia.org/wiki/Schedule_(computer_science)" TargetMode="External"/><Relationship Id="rId1" Type="http://schemas.openxmlformats.org/officeDocument/2006/relationships/slideLayout" Target="../slideLayouts/slideLayout1.xml"/><Relationship Id="rId4" Type="http://schemas.openxmlformats.org/officeDocument/2006/relationships/hyperlink" Target="https://en.wikipedia.org/wiki/Database_transaction"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8" Type="http://schemas.openxmlformats.org/officeDocument/2006/relationships/hyperlink" Target="https://en.wikipedia.org/wiki/Isolation_(database_systems)#Non-repeatable_reads" TargetMode="External"/><Relationship Id="rId3" Type="http://schemas.openxmlformats.org/officeDocument/2006/relationships/hyperlink" Target="https://en.wikipedia.org/wiki/Serializability" TargetMode="External"/><Relationship Id="rId7" Type="http://schemas.openxmlformats.org/officeDocument/2006/relationships/hyperlink" Target="https://en.wikipedia.org/wiki/Isolation_(database_systems)#cite_note-4" TargetMode="External"/><Relationship Id="rId2" Type="http://schemas.openxmlformats.org/officeDocument/2006/relationships/hyperlink" Target="https://en.wikipedia.org/wiki/Concurrency_control" TargetMode="External"/><Relationship Id="rId1" Type="http://schemas.openxmlformats.org/officeDocument/2006/relationships/slideLayout" Target="../slideLayouts/slideLayout1.xml"/><Relationship Id="rId6" Type="http://schemas.openxmlformats.org/officeDocument/2006/relationships/hyperlink" Target="https://en.wikipedia.org/wiki/Isolation_(database_systems)#cite_note-3" TargetMode="External"/><Relationship Id="rId5" Type="http://schemas.openxmlformats.org/officeDocument/2006/relationships/hyperlink" Target="https://en.wikipedia.org/wiki/Isolation_(database_systems)#Phantom_reads" TargetMode="External"/><Relationship Id="rId4" Type="http://schemas.openxmlformats.org/officeDocument/2006/relationships/hyperlink" Target="https://en.wikipedia.org/wiki/Select_(SQL)" TargetMode="External"/><Relationship Id="rId9" Type="http://schemas.openxmlformats.org/officeDocument/2006/relationships/hyperlink" Target="https://en.wikipedia.org/wiki/Isolation_(database_systems)#Dirty_reads"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2.xml"/></Relationships>
</file>

<file path=ppt/slides/_rels/slide1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2.xml"/><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85.xml"/><Relationship Id="rId1" Type="http://schemas.openxmlformats.org/officeDocument/2006/relationships/slideLayout" Target="../slideLayouts/slideLayout85.xml"/><Relationship Id="rId6" Type="http://schemas.openxmlformats.org/officeDocument/2006/relationships/image" Target="../media/image47.emf"/><Relationship Id="rId5" Type="http://schemas.openxmlformats.org/officeDocument/2006/relationships/oleObject" Target="../embeddings/oleObject6.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8.bin"/></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2.xml"/></Relationships>
</file>

<file path=ppt/slides/_rels/slide1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5.xml"/><Relationship Id="rId1" Type="http://schemas.openxmlformats.org/officeDocument/2006/relationships/slideLayout" Target="../slideLayouts/slideLayout6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2.xml"/></Relationships>
</file>

<file path=ppt/slides/_rels/slide14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9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image" Target="../media/image17.emf"/><Relationship Id="rId4" Type="http://schemas.openxmlformats.org/officeDocument/2006/relationships/image" Target="../media/image16.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image" Target="../media/image18.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9.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9.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49.xml"/><Relationship Id="rId4" Type="http://schemas.openxmlformats.org/officeDocument/2006/relationships/image" Target="../media/image24.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53.xml"/><Relationship Id="rId4" Type="http://schemas.openxmlformats.org/officeDocument/2006/relationships/image" Target="../media/image27.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5.xml"/><Relationship Id="rId1" Type="http://schemas.openxmlformats.org/officeDocument/2006/relationships/slideLayout" Target="../slideLayouts/slideLayout49.xml"/><Relationship Id="rId4" Type="http://schemas.openxmlformats.org/officeDocument/2006/relationships/image" Target="../media/image29.emf"/></Relationships>
</file>

<file path=ppt/slides/_rels/slide7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67.xml"/><Relationship Id="rId1" Type="http://schemas.openxmlformats.org/officeDocument/2006/relationships/slideLayout" Target="../slideLayouts/slideLayout49.xml"/><Relationship Id="rId4" Type="http://schemas.openxmlformats.org/officeDocument/2006/relationships/image" Target="../media/image31.emf"/></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6.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11: Module II, NoSQL, Part 4</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a:extLst>
              <a:ext uri="{FF2B5EF4-FFF2-40B4-BE49-F238E27FC236}">
                <a16:creationId xmlns:a16="http://schemas.microsoft.com/office/drawing/2014/main" id="{7CAECB4A-B3AE-47EA-8608-B6EE8F6B22D1}"/>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20000"/>
          </a:bodyPr>
          <a:lstStyle/>
          <a:p>
            <a:pPr>
              <a:lnSpc>
                <a:spcPct val="110000"/>
              </a:lnSpc>
              <a:spcBef>
                <a:spcPts val="0"/>
              </a:spcBef>
              <a:spcAft>
                <a:spcPts val="200"/>
              </a:spcAft>
            </a:pPr>
            <a:r>
              <a:rPr lang="en-US" dirty="0"/>
              <a:t>There are two basic patterns</a:t>
            </a:r>
          </a:p>
          <a:p>
            <a:pPr lvl="1">
              <a:lnSpc>
                <a:spcPct val="110000"/>
              </a:lnSpc>
              <a:spcBef>
                <a:spcPts val="0"/>
              </a:spcBef>
              <a:spcAft>
                <a:spcPts val="200"/>
              </a:spcAft>
            </a:pPr>
            <a:r>
              <a:rPr lang="en-US" dirty="0"/>
              <a:t>Active/Passive</a:t>
            </a:r>
          </a:p>
          <a:p>
            <a:pPr lvl="2">
              <a:lnSpc>
                <a:spcPct val="110000"/>
              </a:lnSpc>
              <a:spcBef>
                <a:spcPts val="0"/>
              </a:spcBef>
              <a:spcAft>
                <a:spcPts val="200"/>
              </a:spcAft>
            </a:pPr>
            <a:r>
              <a:rPr lang="en-US" dirty="0"/>
              <a:t>All requests go to </a:t>
            </a:r>
            <a:r>
              <a:rPr lang="en-US" i="1" dirty="0"/>
              <a:t>master </a:t>
            </a:r>
            <a:r>
              <a:rPr lang="en-US" dirty="0"/>
              <a:t>during normal processing.</a:t>
            </a:r>
          </a:p>
          <a:p>
            <a:pPr lvl="2">
              <a:lnSpc>
                <a:spcPct val="110000"/>
              </a:lnSpc>
              <a:spcBef>
                <a:spcPts val="0"/>
              </a:spcBef>
              <a:spcAft>
                <a:spcPts val="200"/>
              </a:spcAft>
            </a:pPr>
            <a:r>
              <a:rPr lang="en-US" dirty="0"/>
              <a:t>Updates are </a:t>
            </a:r>
            <a:r>
              <a:rPr lang="en-US" dirty="0" err="1"/>
              <a:t>transactionally</a:t>
            </a:r>
            <a:r>
              <a:rPr lang="en-US" dirty="0"/>
              <a:t> queued for processing at passive backup.</a:t>
            </a:r>
          </a:p>
          <a:p>
            <a:pPr lvl="2">
              <a:lnSpc>
                <a:spcPct val="110000"/>
              </a:lnSpc>
              <a:spcBef>
                <a:spcPts val="0"/>
              </a:spcBef>
              <a:spcAft>
                <a:spcPts val="200"/>
              </a:spcAft>
            </a:pPr>
            <a:r>
              <a:rPr lang="en-US" dirty="0"/>
              <a:t>Failure of </a:t>
            </a:r>
            <a:r>
              <a:rPr lang="en-US" i="1" dirty="0"/>
              <a:t>master</a:t>
            </a:r>
          </a:p>
          <a:p>
            <a:pPr lvl="3">
              <a:lnSpc>
                <a:spcPct val="110000"/>
              </a:lnSpc>
              <a:spcBef>
                <a:spcPts val="0"/>
              </a:spcBef>
              <a:spcAft>
                <a:spcPts val="200"/>
              </a:spcAft>
            </a:pPr>
            <a:r>
              <a:rPr lang="en-US" dirty="0"/>
              <a:t>Routes subsequent requests to </a:t>
            </a:r>
            <a:r>
              <a:rPr lang="en-US" i="1" dirty="0"/>
              <a:t>backup.</a:t>
            </a:r>
          </a:p>
          <a:p>
            <a:pPr lvl="3">
              <a:lnSpc>
                <a:spcPct val="110000"/>
              </a:lnSpc>
              <a:spcBef>
                <a:spcPts val="0"/>
              </a:spcBef>
              <a:spcAft>
                <a:spcPts val="200"/>
              </a:spcAft>
            </a:pPr>
            <a:r>
              <a:rPr lang="en-US" dirty="0"/>
              <a:t>Backup must process and commit updates before </a:t>
            </a:r>
            <a:br>
              <a:rPr lang="en-US" dirty="0"/>
            </a:br>
            <a:r>
              <a:rPr lang="en-US" dirty="0"/>
              <a:t>accepting requests.</a:t>
            </a:r>
          </a:p>
          <a:p>
            <a:pPr lvl="1">
              <a:lnSpc>
                <a:spcPct val="110000"/>
              </a:lnSpc>
              <a:spcBef>
                <a:spcPts val="0"/>
              </a:spcBef>
              <a:spcAft>
                <a:spcPts val="200"/>
              </a:spcAft>
            </a:pPr>
            <a:r>
              <a:rPr lang="en-US" dirty="0"/>
              <a:t>Active/Active</a:t>
            </a:r>
          </a:p>
          <a:p>
            <a:pPr lvl="2">
              <a:lnSpc>
                <a:spcPct val="110000"/>
              </a:lnSpc>
              <a:spcBef>
                <a:spcPts val="0"/>
              </a:spcBef>
              <a:spcAft>
                <a:spcPts val="200"/>
              </a:spcAft>
            </a:pPr>
            <a:r>
              <a:rPr lang="en-US" dirty="0"/>
              <a:t>Both environments process requests.</a:t>
            </a:r>
          </a:p>
          <a:p>
            <a:pPr lvl="2">
              <a:lnSpc>
                <a:spcPct val="110000"/>
              </a:lnSpc>
              <a:spcBef>
                <a:spcPts val="0"/>
              </a:spcBef>
              <a:spcAft>
                <a:spcPts val="200"/>
              </a:spcAft>
            </a:pPr>
            <a:r>
              <a:rPr lang="en-US" dirty="0"/>
              <a:t>Some form of distributed transaction commit required to synchronize updates on both copies.</a:t>
            </a:r>
          </a:p>
          <a:p>
            <a:pPr>
              <a:lnSpc>
                <a:spcPct val="110000"/>
              </a:lnSpc>
              <a:spcBef>
                <a:spcPts val="0"/>
              </a:spcBef>
              <a:spcAft>
                <a:spcPts val="200"/>
              </a:spcAft>
            </a:pPr>
            <a:r>
              <a:rPr lang="en-US" dirty="0"/>
              <a:t>Multi-system communication to guarantee consistency is the foundation for tradeoffs in CAP.</a:t>
            </a:r>
          </a:p>
          <a:p>
            <a:pPr lvl="1">
              <a:lnSpc>
                <a:spcPct val="110000"/>
              </a:lnSpc>
              <a:spcBef>
                <a:spcPts val="0"/>
              </a:spcBef>
              <a:spcAft>
                <a:spcPts val="200"/>
              </a:spcAft>
            </a:pPr>
            <a:r>
              <a:rPr lang="en-US" dirty="0"/>
              <a:t>The system can be CAP if and only </a:t>
            </a:r>
            <a:r>
              <a:rPr lang="en-US" dirty="0" err="1"/>
              <a:t>iff</a:t>
            </a:r>
            <a:endParaRPr lang="en-US" dirty="0"/>
          </a:p>
          <a:p>
            <a:pPr lvl="1">
              <a:lnSpc>
                <a:spcPct val="110000"/>
              </a:lnSpc>
              <a:spcBef>
                <a:spcPts val="0"/>
              </a:spcBef>
              <a:spcAft>
                <a:spcPts val="200"/>
              </a:spcAft>
            </a:pPr>
            <a:r>
              <a:rPr lang="en-US" dirty="0"/>
              <a:t>There are never any partitions or system failures</a:t>
            </a:r>
          </a:p>
          <a:p>
            <a:pPr lvl="1">
              <a:lnSpc>
                <a:spcPct val="110000"/>
              </a:lnSpc>
              <a:spcBef>
                <a:spcPts val="0"/>
              </a:spcBef>
              <a:spcAft>
                <a:spcPts val="200"/>
              </a:spcAft>
            </a:pPr>
            <a:r>
              <a:rPr lang="en-US" dirty="0"/>
              <a:t>Which is unrealistic in cloud/Internet systems.</a:t>
            </a:r>
          </a:p>
        </p:txBody>
      </p:sp>
      <p:sp>
        <p:nvSpPr>
          <p:cNvPr id="2" name="Title 1"/>
          <p:cNvSpPr>
            <a:spLocks noGrp="1"/>
          </p:cNvSpPr>
          <p:nvPr>
            <p:ph type="title"/>
          </p:nvPr>
        </p:nvSpPr>
        <p:spPr/>
        <p:txBody>
          <a:bodyPr/>
          <a:lstStyle/>
          <a:p>
            <a:r>
              <a:rPr lang="en-US" dirty="0"/>
              <a:t>Availability and Replication</a:t>
            </a:r>
          </a:p>
        </p:txBody>
      </p:sp>
      <p:pic>
        <p:nvPicPr>
          <p:cNvPr id="5" name="Picture 4"/>
          <p:cNvPicPr>
            <a:picLocks noChangeAspect="1"/>
          </p:cNvPicPr>
          <p:nvPr/>
        </p:nvPicPr>
        <p:blipFill>
          <a:blip r:embed="rId2"/>
          <a:stretch>
            <a:fillRect/>
          </a:stretch>
        </p:blipFill>
        <p:spPr>
          <a:xfrm>
            <a:off x="5457822" y="88067"/>
            <a:ext cx="3448050" cy="2215228"/>
          </a:xfrm>
          <a:prstGeom prst="rect">
            <a:avLst/>
          </a:prstGeom>
        </p:spPr>
      </p:pic>
      <p:pic>
        <p:nvPicPr>
          <p:cNvPr id="6" name="Picture 5"/>
          <p:cNvPicPr>
            <a:picLocks noChangeAspect="1"/>
          </p:cNvPicPr>
          <p:nvPr/>
        </p:nvPicPr>
        <p:blipFill>
          <a:blip r:embed="rId3"/>
          <a:stretch>
            <a:fillRect/>
          </a:stretch>
        </p:blipFill>
        <p:spPr>
          <a:xfrm>
            <a:off x="5410200" y="2327654"/>
            <a:ext cx="3448050" cy="2227272"/>
          </a:xfrm>
          <a:prstGeom prst="rect">
            <a:avLst/>
          </a:prstGeom>
        </p:spPr>
      </p:pic>
    </p:spTree>
    <p:extLst>
      <p:ext uri="{BB962C8B-B14F-4D97-AF65-F5344CB8AC3E}">
        <p14:creationId xmlns:p14="http://schemas.microsoft.com/office/powerpoint/2010/main" val="1146369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Isolation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B3447799-AF7A-F7BF-8A4C-62741456331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48395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64DB2A2-6F9E-27E5-9CC2-8FB1DCEB8048}"/>
              </a:ext>
            </a:extLst>
          </p:cNvPr>
          <p:cNvSpPr>
            <a:spLocks noGrp="1"/>
          </p:cNvSpPr>
          <p:nvPr>
            <p:ph idx="1"/>
          </p:nvPr>
        </p:nvSpPr>
        <p:spPr/>
        <p:txBody>
          <a:bodyPr/>
          <a:lstStyle/>
          <a:p>
            <a:endParaRPr lang="en-US"/>
          </a:p>
        </p:txBody>
      </p:sp>
      <p:sp>
        <p:nvSpPr>
          <p:cNvPr id="2" name="Title 1"/>
          <p:cNvSpPr>
            <a:spLocks noGrp="1"/>
          </p:cNvSpPr>
          <p:nvPr>
            <p:ph type="title"/>
          </p:nvPr>
        </p:nvSpPr>
        <p:spPr>
          <a:prstGeom prst="rect">
            <a:avLst/>
          </a:prstGeom>
        </p:spPr>
        <p:txBody>
          <a:bodyPr/>
          <a:lstStyle/>
          <a:p>
            <a:r>
              <a:rPr lang="en-US" dirty="0"/>
              <a:t>Isolation</a:t>
            </a:r>
          </a:p>
        </p:txBody>
      </p:sp>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876800"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UPDATE </a:t>
            </a:r>
            <a:r>
              <a:rPr kumimoji="0" lang="en-US" sz="1400" b="0" i="0" u="none" strike="noStrike" kern="0" cap="none" spc="0" normalizeH="0" baseline="0" noProof="0" dirty="0" err="1">
                <a:ln>
                  <a:noFill/>
                </a:ln>
                <a:solidFill>
                  <a:srgbClr val="444444"/>
                </a:solidFill>
                <a:effectLst/>
                <a:uLnTx/>
                <a:uFillTx/>
                <a:latin typeface="Century Schoolbook" charset="0"/>
                <a:ea typeface="Century Schoolbook" charset="0"/>
                <a:cs typeface="Century Schoolbook" charset="0"/>
              </a:rPr>
              <a:t>account_id</a:t>
            </a: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DB constraints can prevent the conflict from happening, but </a:t>
            </a:r>
            <a:r>
              <a:rPr kumimoji="0" lang="mr-IN"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rPr>
              <a:t>Before attempting transfer instead of after attempting.</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Tree>
    <p:extLst>
      <p:ext uri="{BB962C8B-B14F-4D97-AF65-F5344CB8AC3E}">
        <p14:creationId xmlns:p14="http://schemas.microsoft.com/office/powerpoint/2010/main" val="15136724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1B5939-E695-0978-2887-71E821E37888}"/>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Isolation</a:t>
            </a:r>
          </a:p>
        </p:txBody>
      </p:sp>
      <p:pic>
        <p:nvPicPr>
          <p:cNvPr id="4" name="Picture 3"/>
          <p:cNvPicPr>
            <a:picLocks noChangeAspect="1"/>
          </p:cNvPicPr>
          <p:nvPr/>
        </p:nvPicPr>
        <p:blipFill>
          <a:blip r:embed="rId2"/>
          <a:stretch>
            <a:fillRect/>
          </a:stretch>
        </p:blipFill>
        <p:spPr>
          <a:xfrm>
            <a:off x="4724400" y="133350"/>
            <a:ext cx="4336482" cy="4519949"/>
          </a:xfrm>
          <a:prstGeom prst="rect">
            <a:avLst/>
          </a:prstGeom>
        </p:spPr>
      </p:pic>
      <p:sp>
        <p:nvSpPr>
          <p:cNvPr id="5" name="Rounded Rectangle 4"/>
          <p:cNvSpPr/>
          <p:nvPr/>
        </p:nvSpPr>
        <p:spPr>
          <a:xfrm>
            <a:off x="4724400" y="2225799"/>
            <a:ext cx="1527795" cy="167525"/>
          </a:xfrm>
          <a:prstGeom prst="roundRect">
            <a:avLst/>
          </a:prstGeom>
          <a:solidFill>
            <a:srgbClr val="7030A0">
              <a:alpha val="34000"/>
            </a:srgbClr>
          </a:solidFill>
          <a:ln>
            <a:solidFill>
              <a:schemeClr val="bg2"/>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444444"/>
                </a:solidFill>
                <a:effectLst/>
                <a:uLnTx/>
                <a:uFillTx/>
                <a:latin typeface="Calibri"/>
                <a:ea typeface="ＭＳ Ｐゴシック" charset="-128"/>
                <a:cs typeface="+mn-cs"/>
              </a:rPr>
              <a:t>Multiple readers</a:t>
            </a:r>
            <a:endParaRPr kumimoji="0" lang="en-US" sz="1100" b="0" i="0" u="none" strike="noStrike" kern="1200" cap="none" spc="0" normalizeH="0" baseline="0" noProof="0" dirty="0">
              <a:ln>
                <a:noFill/>
              </a:ln>
              <a:solidFill>
                <a:srgbClr val="444444"/>
              </a:solidFill>
              <a:effectLst/>
              <a:uLnTx/>
              <a:uFillTx/>
              <a:latin typeface="Calibri"/>
              <a:ea typeface="ＭＳ Ｐゴシック" charset="-128"/>
              <a:cs typeface="+mn-cs"/>
            </a:endParaRPr>
          </a:p>
        </p:txBody>
      </p:sp>
      <p:sp>
        <p:nvSpPr>
          <p:cNvPr id="7" name="Content Placeholder 2"/>
          <p:cNvSpPr txBox="1">
            <a:spLocks/>
          </p:cNvSpPr>
          <p:nvPr/>
        </p:nvSpPr>
        <p:spPr bwMode="auto">
          <a:xfrm>
            <a:off x="76200" y="565953"/>
            <a:ext cx="4506974" cy="3983204"/>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Transfer $50 from</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account_id=111 to</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Requires 3 SQL statements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SELECT from 111 to check balance &gt;= $50</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account_id=111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UPDATE account_id=123</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some interesting scenarios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Two different programs read the balance ($51)</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7030A0"/>
                </a:solidFill>
                <a:effectLst/>
                <a:uLnTx/>
                <a:uFillTx/>
                <a:latin typeface="Century Schoolbook" charset="0"/>
                <a:ea typeface="Century Schoolbook" charset="0"/>
                <a:cs typeface="Century Schoolbook" charset="0"/>
              </a:rPr>
              <a:t>And decide removing $50 is OK.</a:t>
            </a:r>
          </a:p>
          <a:p>
            <a:pPr marL="228600" marR="0" lvl="0" indent="-228600" algn="l" defTabSz="914400" rtl="0" eaLnBrk="1" fontAlgn="base" latinLnBrk="0" hangingPunct="1">
              <a:lnSpc>
                <a:spcPct val="120000"/>
              </a:lnSpc>
              <a:spcBef>
                <a:spcPts val="0"/>
              </a:spcBef>
              <a:spcAft>
                <a:spcPts val="300"/>
              </a:spcAft>
              <a:buClr>
                <a:srgbClr val="0085C3"/>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DB constraints can prevent the conflict from happening,</a:t>
            </a:r>
            <a:b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but </a:t>
            </a:r>
            <a:r>
              <a:rPr kumimoji="0" lang="mr-IN"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a:t>
            </a:r>
            <a:endParaRPr kumimoji="0" lang="en-US" sz="16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endParaRP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There are more complex scenarios that constraints do</a:t>
            </a:r>
            <a:b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b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prevent.</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Not ALL databases support constraints.</a:t>
            </a:r>
          </a:p>
          <a:p>
            <a:pPr marL="574675" marR="0" lvl="1" indent="-223838"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4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The “correct” execution should be that</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One transaction responds “insufficient funds”</a:t>
            </a:r>
          </a:p>
          <a:p>
            <a:pPr marL="909638" marR="0" lvl="2" indent="-220663" algn="l" defTabSz="914400" rtl="0" eaLnBrk="1" fontAlgn="base" latinLnBrk="0" hangingPunct="1">
              <a:lnSpc>
                <a:spcPct val="120000"/>
              </a:lnSpc>
              <a:spcBef>
                <a:spcPts val="0"/>
              </a:spcBef>
              <a:spcAft>
                <a:spcPts val="300"/>
              </a:spcAft>
              <a:buClr>
                <a:srgbClr val="0085C3"/>
              </a:buClr>
              <a:buSzTx/>
              <a:buFont typeface="Museo Sans For Dell" pitchFamily="2" charset="0"/>
              <a:buChar char="–"/>
              <a:tabLst/>
              <a:defRPr/>
            </a:pPr>
            <a:r>
              <a:rPr kumimoji="0" lang="en-US" sz="1300" b="0" i="0" u="none" strike="noStrike" kern="0" cap="none" spc="0" normalizeH="0" baseline="0" noProof="0">
                <a:ln>
                  <a:noFill/>
                </a:ln>
                <a:solidFill>
                  <a:srgbClr val="444444"/>
                </a:solidFill>
                <a:effectLst/>
                <a:uLnTx/>
                <a:uFillTx/>
                <a:latin typeface="Century Schoolbook" charset="0"/>
                <a:ea typeface="Century Schoolbook" charset="0"/>
                <a:cs typeface="Century Schoolbook" charset="0"/>
              </a:rPr>
              <a:t>Before attempting transfer instead of after attempting.</a:t>
            </a:r>
            <a:endParaRPr kumimoji="0" lang="en-US" sz="1300" b="0" i="0" u="none" strike="noStrike" kern="0" cap="none" spc="0" normalizeH="0" baseline="0" noProof="0" dirty="0">
              <a:ln>
                <a:noFill/>
              </a:ln>
              <a:solidFill>
                <a:srgbClr val="444444"/>
              </a:solidFill>
              <a:effectLst/>
              <a:uLnTx/>
              <a:uFillTx/>
              <a:latin typeface="Century Schoolbook" charset="0"/>
              <a:ea typeface="Century Schoolbook" charset="0"/>
              <a:cs typeface="Century Schoolbook" charset="0"/>
            </a:endParaRPr>
          </a:p>
        </p:txBody>
      </p:sp>
      <p:sp>
        <p:nvSpPr>
          <p:cNvPr id="8" name="Rounded Rectangle 7"/>
          <p:cNvSpPr/>
          <p:nvPr/>
        </p:nvSpPr>
        <p:spPr>
          <a:xfrm>
            <a:off x="386318" y="265727"/>
            <a:ext cx="8393712" cy="4310743"/>
          </a:xfrm>
          <a:prstGeom prst="roundRect">
            <a:avLst/>
          </a:prstGeom>
          <a:solidFill>
            <a:srgbClr val="0085C3"/>
          </a:solidFill>
          <a:effectLst/>
        </p:spPr>
        <p:txBody>
          <a:bodyPr wrap="square" lIns="182880" tIns="137160" rIns="137160" bIns="137160" rtlCol="0" anchor="ctr">
            <a:noAutofit/>
          </a:bodyPr>
          <a:lstStyle/>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Consider two </a:t>
            </a:r>
            <a:r>
              <a:rPr kumimoji="0" lang="en-US" sz="1800" b="1" i="0" u="sng" strike="noStrike" kern="0" cap="none" spc="0" normalizeH="0" baseline="0" noProof="0" dirty="0">
                <a:ln>
                  <a:noFill/>
                </a:ln>
                <a:solidFill>
                  <a:srgbClr val="FFFFFF"/>
                </a:solidFill>
                <a:effectLst/>
                <a:uLnTx/>
                <a:uFillTx/>
                <a:latin typeface="Museo Sans For Dell"/>
                <a:ea typeface=""/>
                <a:cs typeface="+mn-cs"/>
              </a:rPr>
              <a:t>simultaneous</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 transfer transactions T1 and T2.</a:t>
            </a:r>
          </a:p>
          <a:p>
            <a:pPr marL="342900" marR="0" lvl="0" indent="-3429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There are two equally </a:t>
            </a:r>
            <a:r>
              <a:rPr kumimoji="0" lang="en-US" sz="1800" b="1" i="1" u="none" strike="noStrike" kern="0" cap="none" spc="0" normalizeH="0" baseline="0" noProof="0" dirty="0">
                <a:ln>
                  <a:noFill/>
                </a:ln>
                <a:solidFill>
                  <a:srgbClr val="FFFF00"/>
                </a:solidFill>
                <a:effectLst/>
                <a:uLnTx/>
                <a:uFillTx/>
                <a:latin typeface="Museo Sans For Dell"/>
                <a:ea typeface=""/>
                <a:cs typeface="+mn-cs"/>
              </a:rPr>
              <a:t>correct</a:t>
            </a:r>
            <a:r>
              <a:rPr kumimoji="0" lang="en-US" sz="1800" b="0" i="0" u="none" strike="noStrike" kern="0" cap="none" spc="0" normalizeH="0" baseline="0" noProof="0" dirty="0">
                <a:ln>
                  <a:noFill/>
                </a:ln>
                <a:solidFill>
                  <a:srgbClr val="FFFF00"/>
                </a:solidFill>
                <a:effectLst/>
                <a:uLnTx/>
                <a:uFillTx/>
                <a:latin typeface="Museo Sans For Dell"/>
                <a:ea typeface=""/>
                <a:cs typeface="+mn-cs"/>
              </a:rPr>
              <a:t> </a:t>
            </a:r>
            <a:r>
              <a:rPr kumimoji="0" lang="en-US" sz="1800" b="0" i="0" u="none" strike="noStrike" kern="0" cap="none" spc="0" normalizeH="0" baseline="0" noProof="0" dirty="0">
                <a:ln>
                  <a:noFill/>
                </a:ln>
                <a:solidFill>
                  <a:srgbClr val="FFFFFF"/>
                </a:solidFill>
                <a:effectLst/>
                <a:uLnTx/>
                <a:uFillTx/>
                <a:latin typeface="Museo Sans For Dell"/>
                <a:ea typeface=""/>
                <a:cs typeface="+mn-cs"/>
              </a:rPr>
              <a:t>executions</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T1 transfers, T2 responds “insufficient funds” and does not attempt transfer</a:t>
            </a:r>
          </a:p>
          <a:p>
            <a:pPr marL="914400" marR="0" lvl="1" indent="-457200" algn="l" defTabSz="914400" rtl="0" eaLnBrk="1" fontAlgn="auto" latinLnBrk="0" hangingPunct="1">
              <a:lnSpc>
                <a:spcPct val="90000"/>
              </a:lnSpc>
              <a:spcBef>
                <a:spcPts val="600"/>
              </a:spcBef>
              <a:spcAft>
                <a:spcPts val="0"/>
              </a:spcAft>
              <a:buClrTx/>
              <a:buSzTx/>
              <a:buFont typeface="+mj-lt"/>
              <a:buAutoNum type="arabicPeriod"/>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T2 transfers, T1 responds “insufficient funds” and does not attempt transfer</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Each correct simultaneous execution is equivalent to a serial (sequential) execution schedule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(1) Execute T1, Execute T2</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(2) Execute T2, Execute T1</a:t>
            </a:r>
          </a:p>
          <a:p>
            <a:pPr marL="457200" marR="0" lvl="0"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800" b="0" i="0" u="none" strike="noStrike" kern="0" cap="none" spc="0" normalizeH="0" baseline="0" noProof="0" dirty="0">
                <a:ln>
                  <a:noFill/>
                </a:ln>
                <a:solidFill>
                  <a:srgbClr val="FFFFFF"/>
                </a:solidFill>
                <a:effectLst/>
                <a:uLnTx/>
                <a:uFillTx/>
                <a:latin typeface="Museo Sans For Dell"/>
                <a:ea typeface=""/>
                <a:cs typeface="+mn-cs"/>
              </a:rPr>
              <a:t>NOTE:</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0" i="0" u="none" strike="noStrike" kern="0" cap="none" spc="0" normalizeH="0" baseline="0" noProof="0" dirty="0">
                <a:ln>
                  <a:noFill/>
                </a:ln>
                <a:solidFill>
                  <a:srgbClr val="FFFFFF"/>
                </a:solidFill>
                <a:effectLst/>
                <a:uLnTx/>
                <a:uFillTx/>
                <a:latin typeface="Museo Sans For Dell"/>
                <a:ea typeface=""/>
                <a:cs typeface="+mn-cs"/>
              </a:rPr>
              <a:t>We are focusing on </a:t>
            </a:r>
            <a:r>
              <a:rPr kumimoji="0" lang="en-US" sz="1600" b="1" i="1" u="sng" strike="noStrike" kern="0" cap="none" spc="0" normalizeH="0" baseline="0" noProof="0" dirty="0">
                <a:ln>
                  <a:noFill/>
                </a:ln>
                <a:solidFill>
                  <a:srgbClr val="FFFFFF"/>
                </a:solidFill>
                <a:effectLst/>
                <a:uLnTx/>
                <a:uFillTx/>
                <a:latin typeface="Museo Sans For Dell"/>
                <a:ea typeface=""/>
                <a:cs typeface="+mn-cs"/>
              </a:rPr>
              <a:t>correctness </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not</a:t>
            </a:r>
          </a:p>
          <a:p>
            <a:pPr marL="914400" marR="0" lvl="1"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600" b="1" i="1" u="sng" strike="noStrike" kern="0" cap="none" spc="0" normalizeH="0" baseline="0" noProof="0" dirty="0">
                <a:ln>
                  <a:noFill/>
                </a:ln>
                <a:solidFill>
                  <a:srgbClr val="FFFFFF"/>
                </a:solidFill>
                <a:effectLst/>
                <a:uLnTx/>
                <a:uFillTx/>
                <a:latin typeface="Museo Sans For Dell"/>
                <a:ea typeface=""/>
                <a:cs typeface="+mn-cs"/>
              </a:rPr>
              <a:t>Fairness:</a:t>
            </a:r>
            <a:r>
              <a:rPr kumimoji="0" lang="en-US" sz="1600" b="0" i="0" u="none" strike="noStrike" kern="0" cap="none" spc="0" normalizeH="0" baseline="0" noProof="0" dirty="0">
                <a:ln>
                  <a:noFill/>
                </a:ln>
                <a:solidFill>
                  <a:srgbClr val="FFFFFF"/>
                </a:solidFill>
                <a:effectLst/>
                <a:uLnTx/>
                <a:uFillTx/>
                <a:latin typeface="Museo Sans For Dell"/>
                <a:ea typeface=""/>
                <a:cs typeface="+mn-cs"/>
              </a:rPr>
              <a:t> </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We do not care which transaction was actually submitted first.</a:t>
            </a:r>
          </a:p>
          <a:p>
            <a:pPr marL="1371600" marR="0" lvl="2" indent="-457200" algn="l" defTabSz="914400" rtl="0" eaLnBrk="1" fontAlgn="auto" latinLnBrk="0" hangingPunct="1">
              <a:lnSpc>
                <a:spcPct val="90000"/>
              </a:lnSpc>
              <a:spcBef>
                <a:spcPts val="600"/>
              </a:spcBef>
              <a:spcAft>
                <a:spcPts val="0"/>
              </a:spcAft>
              <a:buClrTx/>
              <a:buSzTx/>
              <a:buFont typeface="Arial" charset="0"/>
              <a:buChar char="•"/>
              <a:tabLst/>
              <a:defRPr/>
            </a:pPr>
            <a:r>
              <a:rPr kumimoji="0" lang="en-US" sz="1400" b="0" i="0" u="none" strike="noStrike" kern="0" cap="none" spc="0" normalizeH="0" baseline="0" noProof="0" dirty="0">
                <a:ln>
                  <a:noFill/>
                </a:ln>
                <a:solidFill>
                  <a:srgbClr val="FFFFFF"/>
                </a:solidFill>
                <a:effectLst/>
                <a:uLnTx/>
                <a:uFillTx/>
                <a:latin typeface="Museo Sans For Dell"/>
                <a:ea typeface=""/>
                <a:cs typeface="+mn-cs"/>
              </a:rPr>
              <a:t>And probably do not know due to networking, etc.</a:t>
            </a:r>
          </a:p>
        </p:txBody>
      </p:sp>
    </p:spTree>
    <p:extLst>
      <p:ext uri="{BB962C8B-B14F-4D97-AF65-F5344CB8AC3E}">
        <p14:creationId xmlns:p14="http://schemas.microsoft.com/office/powerpoint/2010/main" val="27171267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“In </a:t>
            </a:r>
            <a:r>
              <a:rPr lang="en-US" dirty="0">
                <a:hlinkClick r:id="rId2" tooltip="Concurrency control"/>
              </a:rPr>
              <a:t>concurrency control</a:t>
            </a:r>
            <a:r>
              <a:rPr lang="en-US" dirty="0"/>
              <a:t> of </a:t>
            </a:r>
            <a:r>
              <a:rPr lang="en-US" dirty="0">
                <a:hlinkClick r:id="rId3" tooltip="Database"/>
              </a:rPr>
              <a:t>databases</a:t>
            </a:r>
            <a:r>
              <a:rPr lang="en-US" dirty="0"/>
              <a:t>,</a:t>
            </a:r>
            <a:r>
              <a:rPr lang="en-US" baseline="30000" dirty="0">
                <a:hlinkClick r:id="rId4"/>
              </a:rPr>
              <a:t>[1]</a:t>
            </a:r>
            <a:r>
              <a:rPr lang="en-US" baseline="30000" dirty="0">
                <a:hlinkClick r:id="rId5"/>
              </a:rPr>
              <a:t>[2]</a:t>
            </a:r>
            <a:r>
              <a:rPr lang="en-US" dirty="0"/>
              <a:t> </a:t>
            </a:r>
            <a:r>
              <a:rPr lang="en-US" dirty="0">
                <a:hlinkClick r:id="rId6" tooltip="Transaction processing"/>
              </a:rPr>
              <a:t>transaction processing</a:t>
            </a:r>
            <a:r>
              <a:rPr lang="en-US" dirty="0"/>
              <a:t> (transaction management), and various </a:t>
            </a:r>
            <a:r>
              <a:rPr lang="en-US" dirty="0">
                <a:hlinkClick r:id="rId7" tooltip="Database transaction"/>
              </a:rPr>
              <a:t>transactional</a:t>
            </a:r>
            <a:r>
              <a:rPr lang="en-US" dirty="0"/>
              <a:t> applications (e.g., </a:t>
            </a:r>
            <a:r>
              <a:rPr lang="en-US" dirty="0">
                <a:hlinkClick r:id="rId8" tooltip="Transactional memory"/>
              </a:rPr>
              <a:t>transactional memory</a:t>
            </a:r>
            <a:r>
              <a:rPr lang="en-US" baseline="30000" dirty="0">
                <a:hlinkClick r:id="rId9"/>
              </a:rPr>
              <a:t>[3]</a:t>
            </a:r>
            <a:r>
              <a:rPr lang="en-US" dirty="0"/>
              <a:t> and </a:t>
            </a:r>
            <a:r>
              <a:rPr lang="en-US" dirty="0">
                <a:hlinkClick r:id="rId10" tooltip="Software transactional memory"/>
              </a:rPr>
              <a:t>software transactional memory</a:t>
            </a:r>
            <a:r>
              <a:rPr lang="en-US" dirty="0"/>
              <a:t>), both centralized and </a:t>
            </a:r>
            <a:r>
              <a:rPr lang="en-US" dirty="0">
                <a:hlinkClick r:id="rId11" tooltip="Distributed computing"/>
              </a:rPr>
              <a:t>distributed</a:t>
            </a:r>
            <a:r>
              <a:rPr lang="en-US" dirty="0"/>
              <a:t>, a transaction </a:t>
            </a:r>
            <a:r>
              <a:rPr lang="en-US" dirty="0">
                <a:hlinkClick r:id="rId12" tooltip="Schedule (computer science)"/>
              </a:rPr>
              <a:t>schedule</a:t>
            </a:r>
            <a:r>
              <a:rPr lang="en-US" dirty="0"/>
              <a:t> is </a:t>
            </a:r>
            <a:r>
              <a:rPr lang="en-US" b="1" dirty="0"/>
              <a:t>serializable</a:t>
            </a:r>
            <a:r>
              <a:rPr lang="en-US" dirty="0"/>
              <a:t> if its outcome (e.g., the resulting database state) is equal to the outcome of its transactions executed serially, i.e. without overlapping in time. Transactions are normally executed concurrently (they overlap), since this is the most efficient way. </a:t>
            </a:r>
            <a:r>
              <a:rPr lang="en-US" dirty="0" err="1"/>
              <a:t>Serializability</a:t>
            </a:r>
            <a:r>
              <a:rPr lang="en-US" dirty="0"/>
              <a:t> is the major correctness criterion for concurrent transactions' executions. It is considered the highest level of </a:t>
            </a:r>
            <a:r>
              <a:rPr lang="en-US" dirty="0">
                <a:hlinkClick r:id="rId13" tooltip="Isolation (computer science)"/>
              </a:rPr>
              <a:t>isolation</a:t>
            </a:r>
            <a:r>
              <a:rPr lang="en-US" dirty="0"/>
              <a:t> between </a:t>
            </a:r>
            <a:r>
              <a:rPr lang="en-US" dirty="0">
                <a:hlinkClick r:id="rId7" tooltip="Database transaction"/>
              </a:rPr>
              <a:t>transactions</a:t>
            </a:r>
            <a:r>
              <a:rPr lang="en-US" dirty="0"/>
              <a:t>, and plays an essential role in </a:t>
            </a:r>
            <a:r>
              <a:rPr lang="en-US" dirty="0">
                <a:hlinkClick r:id="rId2" tooltip="Concurrency control"/>
              </a:rPr>
              <a:t>concurrency control</a:t>
            </a:r>
            <a:r>
              <a:rPr lang="en-US" dirty="0"/>
              <a:t>. As such it is supported in all general purpose database systems.”</a:t>
            </a:r>
            <a:br>
              <a:rPr lang="en-US" dirty="0"/>
            </a:br>
            <a:r>
              <a:rPr lang="en-US" dirty="0"/>
              <a:t>(https://</a:t>
            </a:r>
            <a:r>
              <a:rPr lang="en-US" dirty="0" err="1"/>
              <a:t>en.wikipedia.org</a:t>
            </a:r>
            <a:r>
              <a:rPr lang="en-US" dirty="0"/>
              <a:t>/wiki/</a:t>
            </a:r>
            <a:r>
              <a:rPr lang="en-US" dirty="0" err="1"/>
              <a:t>Serializability</a:t>
            </a:r>
            <a:r>
              <a:rPr lang="en-US" dirty="0"/>
              <a:t>) </a:t>
            </a:r>
          </a:p>
        </p:txBody>
      </p:sp>
      <p:sp>
        <p:nvSpPr>
          <p:cNvPr id="2" name="Title 1"/>
          <p:cNvSpPr>
            <a:spLocks noGrp="1"/>
          </p:cNvSpPr>
          <p:nvPr>
            <p:ph type="title"/>
          </p:nvPr>
        </p:nvSpPr>
        <p:spPr/>
        <p:txBody>
          <a:bodyPr/>
          <a:lstStyle/>
          <a:p>
            <a:r>
              <a:rPr lang="en-US" dirty="0" err="1"/>
              <a:t>Serializability</a:t>
            </a:r>
            <a:endParaRPr lang="en-US" dirty="0"/>
          </a:p>
        </p:txBody>
      </p:sp>
    </p:spTree>
    <p:extLst>
      <p:ext uri="{BB962C8B-B14F-4D97-AF65-F5344CB8AC3E}">
        <p14:creationId xmlns:p14="http://schemas.microsoft.com/office/powerpoint/2010/main" val="19263665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05608" y="590550"/>
            <a:ext cx="4672728" cy="3818828"/>
          </a:xfrm>
          <a:prstGeom prst="rect">
            <a:avLst/>
          </a:prstGeom>
        </p:spPr>
      </p:pic>
      <p:sp>
        <p:nvSpPr>
          <p:cNvPr id="7" name="Content Placeholder 6"/>
          <p:cNvSpPr>
            <a:spLocks noGrp="1"/>
          </p:cNvSpPr>
          <p:nvPr>
            <p:ph idx="1"/>
          </p:nvPr>
        </p:nvSpPr>
        <p:spPr/>
        <p:txBody>
          <a:bodyPr>
            <a:normAutofit/>
          </a:bodyPr>
          <a:lstStyle/>
          <a:p>
            <a:pPr marL="0" indent="0">
              <a:lnSpc>
                <a:spcPct val="120000"/>
              </a:lnSpc>
              <a:spcBef>
                <a:spcPts val="0"/>
              </a:spcBef>
              <a:spcAft>
                <a:spcPts val="200"/>
              </a:spcAft>
              <a:buNone/>
            </a:pPr>
            <a:r>
              <a:rPr lang="en-US" sz="1800" dirty="0"/>
              <a:t>Implementation Subsystems</a:t>
            </a:r>
          </a:p>
          <a:p>
            <a:pPr>
              <a:lnSpc>
                <a:spcPct val="120000"/>
              </a:lnSpc>
              <a:spcBef>
                <a:spcPts val="0"/>
              </a:spcBef>
              <a:spcAft>
                <a:spcPts val="200"/>
              </a:spcAft>
            </a:pPr>
            <a:r>
              <a:rPr lang="en-US" sz="1200" i="1" dirty="0">
                <a:solidFill>
                  <a:srgbClr val="444444"/>
                </a:solidFill>
              </a:rPr>
              <a:t>Query processor</a:t>
            </a:r>
            <a:r>
              <a:rPr lang="en-US" sz="1200" dirty="0">
                <a:solidFill>
                  <a:srgbClr val="444444"/>
                </a:solidFill>
              </a:rPr>
              <a:t> schedules and executes queries.</a:t>
            </a:r>
          </a:p>
          <a:p>
            <a:pPr>
              <a:lnSpc>
                <a:spcPct val="120000"/>
              </a:lnSpc>
              <a:spcBef>
                <a:spcPts val="0"/>
              </a:spcBef>
              <a:spcAft>
                <a:spcPts val="200"/>
              </a:spcAft>
            </a:pPr>
            <a:r>
              <a:rPr lang="en-US" sz="1200" i="1" dirty="0">
                <a:solidFill>
                  <a:srgbClr val="444444"/>
                </a:solidFill>
              </a:rPr>
              <a:t>Buffer manager </a:t>
            </a:r>
            <a:r>
              <a:rPr lang="en-US" sz="1200" dirty="0">
                <a:solidFill>
                  <a:srgbClr val="444444"/>
                </a:solidFill>
              </a:rPr>
              <a:t>controls reading/writing blocks/frames to/from disk.</a:t>
            </a:r>
          </a:p>
          <a:p>
            <a:pPr>
              <a:lnSpc>
                <a:spcPct val="120000"/>
              </a:lnSpc>
              <a:spcBef>
                <a:spcPts val="0"/>
              </a:spcBef>
              <a:spcAft>
                <a:spcPts val="200"/>
              </a:spcAft>
            </a:pPr>
            <a:r>
              <a:rPr lang="en-US" sz="1200" i="1" dirty="0">
                <a:solidFill>
                  <a:srgbClr val="444444"/>
                </a:solidFill>
              </a:rPr>
              <a:t>Log manager </a:t>
            </a:r>
            <a:r>
              <a:rPr lang="en-US" sz="1200" dirty="0">
                <a:solidFill>
                  <a:srgbClr val="444444"/>
                </a:solidFill>
              </a:rPr>
              <a:t>journals/records events to disk (log), e.g.</a:t>
            </a:r>
          </a:p>
          <a:p>
            <a:pPr lvl="1">
              <a:lnSpc>
                <a:spcPct val="120000"/>
              </a:lnSpc>
              <a:spcBef>
                <a:spcPts val="0"/>
              </a:spcBef>
              <a:spcAft>
                <a:spcPts val="200"/>
              </a:spcAft>
            </a:pPr>
            <a:r>
              <a:rPr lang="en-US" sz="1200" dirty="0">
                <a:solidFill>
                  <a:srgbClr val="444444"/>
                </a:solidFill>
              </a:rPr>
              <a:t>Transaction start/commit/abort</a:t>
            </a:r>
          </a:p>
          <a:p>
            <a:pPr lvl="1">
              <a:lnSpc>
                <a:spcPct val="120000"/>
              </a:lnSpc>
              <a:spcBef>
                <a:spcPts val="0"/>
              </a:spcBef>
              <a:spcAft>
                <a:spcPts val="200"/>
              </a:spcAft>
            </a:pPr>
            <a:r>
              <a:rPr lang="en-US" sz="1200" dirty="0">
                <a:solidFill>
                  <a:srgbClr val="444444"/>
                </a:solidFill>
              </a:rPr>
              <a:t>Transaction update of a block and previous value of data.</a:t>
            </a:r>
          </a:p>
          <a:p>
            <a:pPr>
              <a:lnSpc>
                <a:spcPct val="120000"/>
              </a:lnSpc>
              <a:spcBef>
                <a:spcPts val="0"/>
              </a:spcBef>
              <a:spcAft>
                <a:spcPts val="200"/>
              </a:spcAft>
            </a:pPr>
            <a:r>
              <a:rPr lang="en-US" sz="1200" i="1" dirty="0">
                <a:solidFill>
                  <a:srgbClr val="FF0000"/>
                </a:solidFill>
              </a:rPr>
              <a:t>Transaction manager </a:t>
            </a:r>
            <a:r>
              <a:rPr lang="en-US" sz="1200" dirty="0">
                <a:solidFill>
                  <a:srgbClr val="FF0000"/>
                </a:solidFill>
              </a:rPr>
              <a:t>coordinates query </a:t>
            </a:r>
            <a:r>
              <a:rPr lang="en-US" sz="1200" b="1" u="sng" dirty="0">
                <a:solidFill>
                  <a:srgbClr val="FF0000"/>
                </a:solidFill>
              </a:rPr>
              <a:t>scheduling</a:t>
            </a:r>
            <a:r>
              <a:rPr lang="en-US" sz="1200" dirty="0">
                <a:solidFill>
                  <a:srgbClr val="FF0000"/>
                </a:solidFill>
              </a:rPr>
              <a:t>, buffer read/write and logging to ensure ACID.</a:t>
            </a:r>
          </a:p>
          <a:p>
            <a:pPr>
              <a:lnSpc>
                <a:spcPct val="120000"/>
              </a:lnSpc>
              <a:spcBef>
                <a:spcPts val="0"/>
              </a:spcBef>
              <a:spcAft>
                <a:spcPts val="200"/>
              </a:spcAft>
            </a:pPr>
            <a:r>
              <a:rPr lang="en-US" sz="1200" i="1" dirty="0">
                <a:solidFill>
                  <a:srgbClr val="444444"/>
                </a:solidFill>
              </a:rPr>
              <a:t>Recovery manager</a:t>
            </a:r>
            <a:r>
              <a:rPr lang="en-US" sz="1200" dirty="0">
                <a:solidFill>
                  <a:srgbClr val="444444"/>
                </a:solidFill>
              </a:rPr>
              <a:t> processes log to ensure ACID even after transaction or system failures.</a:t>
            </a:r>
          </a:p>
          <a:p>
            <a:pPr>
              <a:lnSpc>
                <a:spcPct val="120000"/>
              </a:lnSpc>
              <a:spcBef>
                <a:spcPts val="0"/>
              </a:spcBef>
              <a:spcAft>
                <a:spcPts val="200"/>
              </a:spcAft>
            </a:pPr>
            <a:r>
              <a:rPr lang="en-US" sz="1200" i="1" dirty="0">
                <a:solidFill>
                  <a:srgbClr val="444444"/>
                </a:solidFill>
              </a:rPr>
              <a:t>Log</a:t>
            </a:r>
            <a:r>
              <a:rPr lang="en-US" sz="1200" dirty="0">
                <a:solidFill>
                  <a:srgbClr val="444444"/>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40055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6030621" y="649857"/>
            <a:ext cx="1222702"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296145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3" name="Picture 2"/>
          <p:cNvPicPr>
            <a:picLocks noChangeAspect="1"/>
          </p:cNvPicPr>
          <p:nvPr/>
        </p:nvPicPr>
        <p:blipFill>
          <a:blip r:embed="rId2"/>
          <a:stretch>
            <a:fillRect/>
          </a:stretch>
        </p:blipFill>
        <p:spPr>
          <a:xfrm>
            <a:off x="304800" y="474616"/>
            <a:ext cx="7189810" cy="4154534"/>
          </a:xfrm>
          <a:prstGeom prst="rect">
            <a:avLst/>
          </a:prstGeom>
        </p:spPr>
      </p:pic>
      <p:sp>
        <p:nvSpPr>
          <p:cNvPr id="4" name="TextBox 3"/>
          <p:cNvSpPr txBox="1"/>
          <p:nvPr/>
        </p:nvSpPr>
        <p:spPr>
          <a:xfrm>
            <a:off x="5940163" y="4266912"/>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ＭＳ Ｐゴシック" charset="-128"/>
                <a:cs typeface="+mn-cs"/>
              </a:rPr>
              <a:t>Garcia-Molina et al.</a:t>
            </a:r>
            <a:endParaRPr kumimoji="0" lang="en-US" sz="14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5075306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2853" y="196172"/>
            <a:ext cx="5670913" cy="4352853"/>
          </a:xfrm>
          <a:prstGeom prst="rect">
            <a:avLst/>
          </a:prstGeom>
        </p:spPr>
      </p:pic>
      <p:sp>
        <p:nvSpPr>
          <p:cNvPr id="5" name="Content Placeholder 4"/>
          <p:cNvSpPr>
            <a:spLocks noGrp="1"/>
          </p:cNvSpPr>
          <p:nvPr>
            <p:ph idx="1"/>
          </p:nvPr>
        </p:nvSpPr>
        <p:spPr/>
        <p:txBody>
          <a:bodyPr>
            <a:normAutofit/>
          </a:bodyPr>
          <a:lstStyle/>
          <a:p>
            <a:r>
              <a:rPr lang="en-US" sz="1600" dirty="0"/>
              <a:t>Assume there are three</a:t>
            </a:r>
          </a:p>
          <a:p>
            <a:pPr lvl="1"/>
            <a:r>
              <a:rPr lang="en-US" sz="1400" dirty="0"/>
              <a:t>concurrently executing transactions</a:t>
            </a:r>
          </a:p>
          <a:p>
            <a:pPr lvl="1"/>
            <a:r>
              <a:rPr lang="en-US" sz="1400" dirty="0"/>
              <a:t>T1, T2 and T3</a:t>
            </a:r>
          </a:p>
          <a:p>
            <a:r>
              <a:rPr lang="en-US" sz="1600" dirty="0"/>
              <a:t>The transaction manager</a:t>
            </a:r>
          </a:p>
          <a:p>
            <a:pPr lvl="1"/>
            <a:r>
              <a:rPr lang="en-US" sz="1400" dirty="0"/>
              <a:t>Enables concurrent execution</a:t>
            </a:r>
          </a:p>
          <a:p>
            <a:pPr lvl="1"/>
            <a:r>
              <a:rPr lang="en-US" sz="1400" dirty="0"/>
              <a:t>But schedules individual operations</a:t>
            </a:r>
          </a:p>
          <a:p>
            <a:pPr lvl="1"/>
            <a:r>
              <a:rPr lang="en-US" sz="1400" dirty="0"/>
              <a:t>To ensure that the final DB state</a:t>
            </a:r>
          </a:p>
          <a:p>
            <a:pPr lvl="1"/>
            <a:r>
              <a:rPr lang="en-US" sz="1400" dirty="0"/>
              <a:t>Is </a:t>
            </a:r>
            <a:r>
              <a:rPr lang="en-US" sz="1400" i="1" dirty="0"/>
              <a:t>equivalent</a:t>
            </a:r>
            <a:r>
              <a:rPr lang="en-US" sz="1400" dirty="0"/>
              <a:t> to one of the following schedules</a:t>
            </a:r>
          </a:p>
          <a:p>
            <a:pPr lvl="2"/>
            <a:r>
              <a:rPr lang="en-US" sz="1200" dirty="0"/>
              <a:t>T1, T2, T3</a:t>
            </a:r>
          </a:p>
          <a:p>
            <a:pPr lvl="2"/>
            <a:r>
              <a:rPr lang="en-US" sz="1200" dirty="0"/>
              <a:t>T1, T3, T2</a:t>
            </a:r>
          </a:p>
          <a:p>
            <a:pPr lvl="2"/>
            <a:r>
              <a:rPr lang="en-US" sz="1200" dirty="0"/>
              <a:t>T2, T1, T3</a:t>
            </a:r>
          </a:p>
          <a:p>
            <a:pPr lvl="2"/>
            <a:r>
              <a:rPr lang="en-US" sz="1200" dirty="0"/>
              <a:t>T2, T3, T1</a:t>
            </a:r>
          </a:p>
          <a:p>
            <a:pPr lvl="2"/>
            <a:r>
              <a:rPr lang="en-US" sz="1200" dirty="0"/>
              <a:t>T3, T1, T2</a:t>
            </a:r>
          </a:p>
          <a:p>
            <a:pPr lvl="2"/>
            <a:r>
              <a:rPr lang="en-US" sz="1200" dirty="0"/>
              <a:t>T3, T2, T1</a:t>
            </a:r>
          </a:p>
          <a:p>
            <a:pPr marL="688975" lvl="2" indent="0">
              <a:buNone/>
            </a:pPr>
            <a:r>
              <a:rPr lang="en-US" sz="1200" dirty="0"/>
              <a:t>Concurrent execution was </a:t>
            </a:r>
            <a:r>
              <a:rPr lang="en-US" sz="1200" i="1" dirty="0"/>
              <a:t>serializable.</a:t>
            </a:r>
            <a:endParaRPr lang="en-US" sz="1200" dirty="0"/>
          </a:p>
          <a:p>
            <a:pPr lvl="2"/>
            <a:endParaRPr lang="en-US" sz="1200" dirty="0"/>
          </a:p>
        </p:txBody>
      </p:sp>
      <p:sp>
        <p:nvSpPr>
          <p:cNvPr id="2" name="Title 1"/>
          <p:cNvSpPr>
            <a:spLocks noGrp="1"/>
          </p:cNvSpPr>
          <p:nvPr>
            <p:ph type="title"/>
          </p:nvPr>
        </p:nvSpPr>
        <p:spPr/>
        <p:txBody>
          <a:bodyPr/>
          <a:lstStyle/>
          <a:p>
            <a:r>
              <a:rPr lang="en-US" dirty="0"/>
              <a:t>Serializable</a:t>
            </a:r>
          </a:p>
        </p:txBody>
      </p:sp>
    </p:spTree>
    <p:extLst>
      <p:ext uri="{BB962C8B-B14F-4D97-AF65-F5344CB8AC3E}">
        <p14:creationId xmlns:p14="http://schemas.microsoft.com/office/powerpoint/2010/main" val="23545618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nSpc>
                <a:spcPct val="120000"/>
              </a:lnSpc>
              <a:spcBef>
                <a:spcPts val="0"/>
              </a:spcBef>
              <a:spcAft>
                <a:spcPts val="200"/>
              </a:spcAft>
            </a:pPr>
            <a:r>
              <a:rPr lang="en-US" b="1" dirty="0" err="1"/>
              <a:t>Serializability</a:t>
            </a:r>
            <a:r>
              <a:rPr lang="en-US" dirty="0"/>
              <a:t> is used to keep the data in the data item in a consistent state. </a:t>
            </a:r>
            <a:r>
              <a:rPr lang="en-US" dirty="0" err="1"/>
              <a:t>Serializability</a:t>
            </a:r>
            <a:r>
              <a:rPr lang="en-US" dirty="0"/>
              <a:t> is a property of a transaction </a:t>
            </a:r>
            <a:r>
              <a:rPr lang="en-US" dirty="0">
                <a:hlinkClick r:id="rId2" tooltip="Schedule (computer science)"/>
              </a:rPr>
              <a:t>schedule</a:t>
            </a:r>
            <a:r>
              <a:rPr lang="en-US" dirty="0"/>
              <a:t> (history). It relates to the </a:t>
            </a:r>
            <a:r>
              <a:rPr lang="en-US" i="1" dirty="0">
                <a:hlinkClick r:id="rId3" tooltip="Isolation (database systems)"/>
              </a:rPr>
              <a:t>isolation</a:t>
            </a:r>
            <a:r>
              <a:rPr lang="en-US" dirty="0"/>
              <a:t> property of a </a:t>
            </a:r>
            <a:r>
              <a:rPr lang="en-US" dirty="0">
                <a:hlinkClick r:id="rId4" tooltip="Database transaction"/>
              </a:rPr>
              <a:t>database transaction</a:t>
            </a:r>
            <a:r>
              <a:rPr lang="en-US" dirty="0"/>
              <a:t>.</a:t>
            </a:r>
          </a:p>
          <a:p>
            <a:pPr>
              <a:lnSpc>
                <a:spcPct val="120000"/>
              </a:lnSpc>
              <a:spcBef>
                <a:spcPts val="0"/>
              </a:spcBef>
              <a:spcAft>
                <a:spcPts val="200"/>
              </a:spcAft>
            </a:pPr>
            <a:r>
              <a:rPr lang="en-US" b="1" dirty="0" err="1"/>
              <a:t>Serializability</a:t>
            </a:r>
            <a:r>
              <a:rPr lang="en-US" dirty="0"/>
              <a:t> of a schedule means equivalence (in the outcome, the database state, data values) to a </a:t>
            </a:r>
            <a:r>
              <a:rPr lang="en-US" i="1" dirty="0"/>
              <a:t>serial schedule</a:t>
            </a:r>
            <a:r>
              <a:rPr lang="en-US" dirty="0"/>
              <a:t> (i.e., sequential with no transaction overlap in time) with the same transactions. It is the major criterion for the correctness of concurrent transactions' schedule, and thus supported in all general purpose database systems.</a:t>
            </a:r>
          </a:p>
          <a:p>
            <a:pPr>
              <a:lnSpc>
                <a:spcPct val="120000"/>
              </a:lnSpc>
              <a:spcBef>
                <a:spcPts val="0"/>
              </a:spcBef>
              <a:spcAft>
                <a:spcPts val="200"/>
              </a:spcAft>
            </a:pPr>
            <a:r>
              <a:rPr lang="en-US" b="1" dirty="0"/>
              <a:t>The rationale behind </a:t>
            </a:r>
            <a:r>
              <a:rPr lang="en-US" b="1" dirty="0" err="1"/>
              <a:t>serializability</a:t>
            </a:r>
            <a:r>
              <a:rPr lang="en-US" dirty="0"/>
              <a:t> is the following:</a:t>
            </a:r>
          </a:p>
          <a:p>
            <a:pPr lvl="1">
              <a:lnSpc>
                <a:spcPct val="120000"/>
              </a:lnSpc>
              <a:spcBef>
                <a:spcPts val="0"/>
              </a:spcBef>
              <a:spcAft>
                <a:spcPts val="200"/>
              </a:spcAft>
            </a:pPr>
            <a:r>
              <a:rPr lang="en-US" dirty="0"/>
              <a:t>If each transaction is correct by itself, i.e., meets certain integrity conditions, </a:t>
            </a:r>
          </a:p>
          <a:p>
            <a:pPr lvl="1">
              <a:lnSpc>
                <a:spcPct val="120000"/>
              </a:lnSpc>
              <a:spcBef>
                <a:spcPts val="0"/>
              </a:spcBef>
              <a:spcAft>
                <a:spcPts val="200"/>
              </a:spcAft>
            </a:pPr>
            <a:r>
              <a:rPr lang="en-US" dirty="0"/>
              <a:t>then a schedule that comprises any </a:t>
            </a:r>
            <a:r>
              <a:rPr lang="en-US" i="1" dirty="0"/>
              <a:t>serial</a:t>
            </a:r>
            <a:r>
              <a:rPr lang="en-US" dirty="0"/>
              <a:t> execution of these transactions is correct (its transactions still meet their conditions): </a:t>
            </a:r>
          </a:p>
          <a:p>
            <a:pPr lvl="2">
              <a:lnSpc>
                <a:spcPct val="120000"/>
              </a:lnSpc>
              <a:spcBef>
                <a:spcPts val="0"/>
              </a:spcBef>
              <a:spcAft>
                <a:spcPts val="200"/>
              </a:spcAft>
            </a:pPr>
            <a:r>
              <a:rPr lang="en-US" dirty="0"/>
              <a:t>"Serial" means that transactions do not overlap in time and cannot interfere with each other, </a:t>
            </a:r>
            <a:r>
              <a:rPr lang="en-US" dirty="0" err="1"/>
              <a:t>i.e</a:t>
            </a:r>
            <a:r>
              <a:rPr lang="en-US" dirty="0"/>
              <a:t>, complete </a:t>
            </a:r>
            <a:r>
              <a:rPr lang="en-US" i="1" dirty="0"/>
              <a:t>isolation</a:t>
            </a:r>
            <a:r>
              <a:rPr lang="en-US" dirty="0"/>
              <a:t> between each other exists.</a:t>
            </a:r>
          </a:p>
          <a:p>
            <a:pPr lvl="2">
              <a:lnSpc>
                <a:spcPct val="120000"/>
              </a:lnSpc>
              <a:spcBef>
                <a:spcPts val="0"/>
              </a:spcBef>
              <a:spcAft>
                <a:spcPts val="200"/>
              </a:spcAft>
            </a:pPr>
            <a:r>
              <a:rPr lang="en-US" dirty="0"/>
              <a:t>Any order of the transactions is legitimate, (</a:t>
            </a:r>
            <a:r>
              <a:rPr lang="mr-IN" dirty="0"/>
              <a:t>…</a:t>
            </a:r>
            <a:r>
              <a:rPr lang="en-US" dirty="0"/>
              <a:t>) </a:t>
            </a:r>
          </a:p>
          <a:p>
            <a:pPr lvl="2">
              <a:lnSpc>
                <a:spcPct val="120000"/>
              </a:lnSpc>
              <a:spcBef>
                <a:spcPts val="0"/>
              </a:spcBef>
              <a:spcAft>
                <a:spcPts val="200"/>
              </a:spcAft>
            </a:pPr>
            <a:r>
              <a:rPr lang="en-US" dirty="0"/>
              <a:t>As a result, a schedule that comprises any execution (not necessarily serial) that is equivalent (in its outcome) to any serial execution of these transactions, is correct.</a:t>
            </a:r>
          </a:p>
        </p:txBody>
      </p:sp>
      <p:sp>
        <p:nvSpPr>
          <p:cNvPr id="2" name="Title 1"/>
          <p:cNvSpPr>
            <a:spLocks noGrp="1"/>
          </p:cNvSpPr>
          <p:nvPr>
            <p:ph type="title"/>
          </p:nvPr>
        </p:nvSpPr>
        <p:spPr/>
        <p:txBody>
          <a:bodyPr/>
          <a:lstStyle/>
          <a:p>
            <a:r>
              <a:rPr lang="en-US" dirty="0" err="1"/>
              <a:t>Serializability</a:t>
            </a:r>
            <a:r>
              <a:rPr lang="en-US" dirty="0"/>
              <a:t> (</a:t>
            </a:r>
            <a:r>
              <a:rPr lang="en-US" sz="2000" dirty="0" err="1"/>
              <a:t>en.wikipedia.org</a:t>
            </a:r>
            <a:r>
              <a:rPr lang="en-US" sz="2000" dirty="0"/>
              <a:t>/wiki/</a:t>
            </a:r>
            <a:r>
              <a:rPr lang="en-US" sz="2000" dirty="0" err="1"/>
              <a:t>Serializability</a:t>
            </a:r>
            <a:r>
              <a:rPr lang="en-US" sz="2000" dirty="0"/>
              <a:t>)</a:t>
            </a:r>
          </a:p>
        </p:txBody>
      </p:sp>
    </p:spTree>
    <p:extLst>
      <p:ext uri="{BB962C8B-B14F-4D97-AF65-F5344CB8AC3E}">
        <p14:creationId xmlns:p14="http://schemas.microsoft.com/office/powerpoint/2010/main" val="5385351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85900" y="171450"/>
            <a:ext cx="5829300" cy="828675"/>
          </a:xfrm>
          <a:noFill/>
          <a:ln/>
        </p:spPr>
        <p:txBody>
          <a:bodyPr/>
          <a:lstStyle/>
          <a:p>
            <a:r>
              <a:rPr lang="en-US" altLang="en-US"/>
              <a:t>Lock-Based Concurrency Control</a:t>
            </a:r>
          </a:p>
        </p:txBody>
      </p:sp>
      <p:sp>
        <p:nvSpPr>
          <p:cNvPr id="21507" name="Rectangle 3"/>
          <p:cNvSpPr>
            <a:spLocks noGrp="1" noChangeArrowheads="1"/>
          </p:cNvSpPr>
          <p:nvPr>
            <p:ph type="body" idx="1"/>
          </p:nvPr>
        </p:nvSpPr>
        <p:spPr>
          <a:xfrm>
            <a:off x="302508" y="920846"/>
            <a:ext cx="8394604" cy="3886200"/>
          </a:xfrm>
          <a:noFill/>
          <a:ln/>
        </p:spPr>
        <p:txBody>
          <a:bodyPr/>
          <a:lstStyle/>
          <a:p>
            <a:pPr>
              <a:lnSpc>
                <a:spcPct val="90000"/>
              </a:lnSpc>
            </a:pPr>
            <a:r>
              <a:rPr lang="en-US" altLang="en-US" i="1" u="sng" dirty="0">
                <a:solidFill>
                  <a:schemeClr val="accent2"/>
                </a:solidFill>
              </a:rPr>
              <a:t>Strict Two-phase Locking (Strict 2PL) Protocol</a:t>
            </a:r>
            <a:r>
              <a:rPr lang="en-US" altLang="en-US" dirty="0"/>
              <a:t>:</a:t>
            </a:r>
          </a:p>
          <a:p>
            <a:pPr lvl="1">
              <a:lnSpc>
                <a:spcPct val="90000"/>
              </a:lnSpc>
              <a:buSzPct val="75000"/>
            </a:pPr>
            <a:r>
              <a:rPr lang="en-US" altLang="en-US" dirty="0"/>
              <a:t>Each </a:t>
            </a:r>
            <a:r>
              <a:rPr lang="en-US" altLang="en-US" dirty="0" err="1"/>
              <a:t>Xact</a:t>
            </a:r>
            <a:r>
              <a:rPr lang="en-US" altLang="en-US" dirty="0"/>
              <a:t> must obtain a </a:t>
            </a:r>
            <a:r>
              <a:rPr lang="en-US" altLang="en-US" dirty="0">
                <a:solidFill>
                  <a:schemeClr val="accent2"/>
                </a:solidFill>
              </a:rPr>
              <a:t>S (</a:t>
            </a:r>
            <a:r>
              <a:rPr lang="en-US" altLang="en-US" i="1" dirty="0">
                <a:solidFill>
                  <a:schemeClr val="accent2"/>
                </a:solidFill>
              </a:rPr>
              <a:t>shared</a:t>
            </a:r>
            <a:r>
              <a:rPr lang="en-US" altLang="en-US" dirty="0">
                <a:solidFill>
                  <a:schemeClr val="accent2"/>
                </a:solidFill>
              </a:rPr>
              <a:t>) lock </a:t>
            </a:r>
            <a:r>
              <a:rPr lang="en-US" altLang="en-US" dirty="0"/>
              <a:t>on object before reading, and an </a:t>
            </a:r>
            <a:r>
              <a:rPr lang="en-US" altLang="en-US" dirty="0">
                <a:solidFill>
                  <a:schemeClr val="accent2"/>
                </a:solidFill>
              </a:rPr>
              <a:t>X (</a:t>
            </a:r>
            <a:r>
              <a:rPr lang="en-US" altLang="en-US" i="1" dirty="0">
                <a:solidFill>
                  <a:schemeClr val="accent2"/>
                </a:solidFill>
              </a:rPr>
              <a:t>exclusive</a:t>
            </a:r>
            <a:r>
              <a:rPr lang="en-US" altLang="en-US" dirty="0">
                <a:solidFill>
                  <a:schemeClr val="accent2"/>
                </a:solidFill>
              </a:rPr>
              <a:t>) lock </a:t>
            </a:r>
            <a:r>
              <a:rPr lang="en-US" altLang="en-US" dirty="0"/>
              <a:t>on object before writing.</a:t>
            </a:r>
          </a:p>
          <a:p>
            <a:pPr lvl="1">
              <a:lnSpc>
                <a:spcPct val="90000"/>
              </a:lnSpc>
              <a:buSzPct val="75000"/>
            </a:pPr>
            <a:r>
              <a:rPr lang="en-US" altLang="en-US" dirty="0"/>
              <a:t>All locks held by a transaction are released when the transaction completes</a:t>
            </a:r>
          </a:p>
          <a:p>
            <a:pPr lvl="2">
              <a:lnSpc>
                <a:spcPct val="90000"/>
              </a:lnSpc>
              <a:buSzPct val="75000"/>
            </a:pPr>
            <a:r>
              <a:rPr lang="en-US" altLang="en-US" dirty="0">
                <a:solidFill>
                  <a:schemeClr val="accent2"/>
                </a:solidFill>
              </a:rPr>
              <a:t>(Non-strict) 2PL Variant</a:t>
            </a:r>
            <a:r>
              <a:rPr lang="en-US" altLang="en-US" dirty="0"/>
              <a:t>: Release locks anytime, but cannot acquire locks after releasing any lock.</a:t>
            </a:r>
          </a:p>
          <a:p>
            <a:pPr lvl="1">
              <a:lnSpc>
                <a:spcPct val="90000"/>
              </a:lnSpc>
              <a:buSzPct val="75000"/>
            </a:pPr>
            <a:r>
              <a:rPr lang="en-US" altLang="en-US" dirty="0"/>
              <a:t> If an </a:t>
            </a:r>
            <a:r>
              <a:rPr lang="en-US" altLang="en-US" dirty="0" err="1"/>
              <a:t>Xact</a:t>
            </a:r>
            <a:r>
              <a:rPr lang="en-US" altLang="en-US" dirty="0"/>
              <a:t> holds an X lock on an object, no other </a:t>
            </a:r>
            <a:r>
              <a:rPr lang="en-US" altLang="en-US" dirty="0" err="1"/>
              <a:t>Xact</a:t>
            </a:r>
            <a:r>
              <a:rPr lang="en-US" altLang="en-US" dirty="0"/>
              <a:t> can get a lock (S or X) on that object.</a:t>
            </a:r>
          </a:p>
          <a:p>
            <a:pPr>
              <a:lnSpc>
                <a:spcPct val="90000"/>
              </a:lnSpc>
            </a:pPr>
            <a:r>
              <a:rPr lang="en-US" altLang="en-US" dirty="0"/>
              <a:t>Strict 2PL allows only serializable schedules.</a:t>
            </a:r>
          </a:p>
          <a:p>
            <a:pPr lvl="1">
              <a:lnSpc>
                <a:spcPct val="90000"/>
              </a:lnSpc>
            </a:pPr>
            <a:r>
              <a:rPr lang="en-US" altLang="en-US" dirty="0"/>
              <a:t>Additionally, it simplifies transaction aborts</a:t>
            </a:r>
          </a:p>
          <a:p>
            <a:pPr lvl="1">
              <a:lnSpc>
                <a:spcPct val="90000"/>
              </a:lnSpc>
            </a:pPr>
            <a:r>
              <a:rPr lang="en-US" altLang="en-US" dirty="0">
                <a:solidFill>
                  <a:schemeClr val="accent2"/>
                </a:solidFill>
              </a:rPr>
              <a:t>(Non-strict) 2PL</a:t>
            </a:r>
            <a:r>
              <a:rPr lang="en-US" altLang="en-US" dirty="0"/>
              <a:t> also allows only serializable schedules, but involves more complex abort processing</a:t>
            </a:r>
          </a:p>
        </p:txBody>
      </p:sp>
    </p:spTree>
    <p:extLst>
      <p:ext uri="{BB962C8B-B14F-4D97-AF65-F5344CB8AC3E}">
        <p14:creationId xmlns:p14="http://schemas.microsoft.com/office/powerpoint/2010/main" val="2647412693"/>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cSld>
  <p:clrMapOvr>
    <a:masterClrMapping/>
  </p:clrMapOvr>
  <p:transition advTm="5014"/>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p:spPr>
        <p:txBody>
          <a:bodyPr/>
          <a:lstStyle/>
          <a:p>
            <a:r>
              <a:rPr lang="en-US" altLang="en-US"/>
              <a:t>Aborting a Transaction</a:t>
            </a:r>
          </a:p>
        </p:txBody>
      </p:sp>
      <p:sp>
        <p:nvSpPr>
          <p:cNvPr id="23555" name="Rectangle 3"/>
          <p:cNvSpPr>
            <a:spLocks noGrp="1" noChangeArrowheads="1"/>
          </p:cNvSpPr>
          <p:nvPr>
            <p:ph type="body" idx="1"/>
          </p:nvPr>
        </p:nvSpPr>
        <p:spPr>
          <a:xfrm>
            <a:off x="302508" y="1200150"/>
            <a:ext cx="8380854" cy="3600450"/>
          </a:xfrm>
          <a:noFill/>
          <a:ln/>
        </p:spPr>
        <p:txBody>
          <a:bodyPr/>
          <a:lstStyle/>
          <a:p>
            <a:r>
              <a:rPr lang="en-US" altLang="en-US" dirty="0"/>
              <a:t>If a transaction </a:t>
            </a:r>
            <a:r>
              <a:rPr lang="en-US" altLang="en-US" i="1" dirty="0" err="1"/>
              <a:t>Ti</a:t>
            </a:r>
            <a:r>
              <a:rPr lang="en-US" altLang="en-US" dirty="0"/>
              <a:t> is aborted, all its actions have to be undone.  Not only that, if </a:t>
            </a:r>
            <a:r>
              <a:rPr lang="en-US" altLang="en-US" i="1" dirty="0" err="1"/>
              <a:t>Tj</a:t>
            </a:r>
            <a:r>
              <a:rPr lang="en-US" altLang="en-US" i="1" dirty="0"/>
              <a:t> </a:t>
            </a:r>
            <a:r>
              <a:rPr lang="en-US" altLang="en-US" dirty="0"/>
              <a:t>reads an object last written by </a:t>
            </a:r>
            <a:r>
              <a:rPr lang="en-US" altLang="en-US" i="1" dirty="0" err="1"/>
              <a:t>Ti</a:t>
            </a:r>
            <a:r>
              <a:rPr lang="en-US" altLang="en-US" dirty="0"/>
              <a:t>,  </a:t>
            </a:r>
            <a:r>
              <a:rPr lang="en-US" altLang="en-US" i="1" dirty="0" err="1"/>
              <a:t>Tj</a:t>
            </a:r>
            <a:r>
              <a:rPr lang="en-US" altLang="en-US" dirty="0"/>
              <a:t> must be aborted as well!</a:t>
            </a:r>
          </a:p>
          <a:p>
            <a:r>
              <a:rPr lang="en-US" altLang="en-US" dirty="0"/>
              <a:t>Most systems avoid such </a:t>
            </a:r>
            <a:r>
              <a:rPr lang="en-US" altLang="en-US" i="1" dirty="0">
                <a:solidFill>
                  <a:schemeClr val="accent2"/>
                </a:solidFill>
              </a:rPr>
              <a:t>cascading aborts</a:t>
            </a:r>
            <a:r>
              <a:rPr lang="en-US" altLang="en-US" dirty="0">
                <a:solidFill>
                  <a:schemeClr val="accent2"/>
                </a:solidFill>
              </a:rPr>
              <a:t> </a:t>
            </a:r>
            <a:r>
              <a:rPr lang="en-US" altLang="en-US" dirty="0"/>
              <a:t>by releasing a transaction’s locks only at commit time.</a:t>
            </a:r>
          </a:p>
          <a:p>
            <a:pPr lvl="1">
              <a:buSzPct val="75000"/>
            </a:pPr>
            <a:r>
              <a:rPr lang="en-US" altLang="en-US" dirty="0"/>
              <a:t>If </a:t>
            </a:r>
            <a:r>
              <a:rPr lang="en-US" altLang="en-US" i="1" dirty="0" err="1"/>
              <a:t>Ti</a:t>
            </a:r>
            <a:r>
              <a:rPr lang="en-US" altLang="en-US" dirty="0"/>
              <a:t> writes an object, </a:t>
            </a:r>
            <a:r>
              <a:rPr lang="en-US" altLang="en-US" i="1" dirty="0" err="1"/>
              <a:t>Tj</a:t>
            </a:r>
            <a:r>
              <a:rPr lang="en-US" altLang="en-US" dirty="0"/>
              <a:t> can read this only after </a:t>
            </a:r>
            <a:r>
              <a:rPr lang="en-US" altLang="en-US" i="1" dirty="0" err="1"/>
              <a:t>Ti</a:t>
            </a:r>
            <a:r>
              <a:rPr lang="en-US" altLang="en-US" dirty="0"/>
              <a:t> commits.</a:t>
            </a:r>
          </a:p>
          <a:p>
            <a:r>
              <a:rPr lang="en-US" altLang="en-US" dirty="0"/>
              <a:t>In order to </a:t>
            </a:r>
            <a:r>
              <a:rPr lang="en-US" altLang="en-US" i="1" dirty="0"/>
              <a:t>undo</a:t>
            </a:r>
            <a:r>
              <a:rPr lang="en-US" altLang="en-US" dirty="0"/>
              <a:t> the actions of an aborted transaction, the DBMS maintains a </a:t>
            </a:r>
            <a:r>
              <a:rPr lang="en-US" altLang="en-US" i="1" dirty="0"/>
              <a:t>log</a:t>
            </a:r>
            <a:r>
              <a:rPr lang="en-US" altLang="en-US" dirty="0"/>
              <a:t> in which every write is recorded.  This mechanism is also used to recover from system crashes:  all active </a:t>
            </a:r>
            <a:r>
              <a:rPr lang="en-US" altLang="en-US" dirty="0" err="1"/>
              <a:t>Xacts</a:t>
            </a:r>
            <a:r>
              <a:rPr lang="en-US" altLang="en-US" dirty="0"/>
              <a:t> at the time of the crash are aborted when the system comes back up.</a:t>
            </a:r>
          </a:p>
        </p:txBody>
      </p:sp>
    </p:spTree>
    <p:extLst>
      <p:ext uri="{BB962C8B-B14F-4D97-AF65-F5344CB8AC3E}">
        <p14:creationId xmlns:p14="http://schemas.microsoft.com/office/powerpoint/2010/main" val="2661131798"/>
      </p:ext>
    </p:extLst>
  </p:cSld>
  <p:clrMapOvr>
    <a:masterClrMapping/>
  </p:clrMapOvr>
  <p:transition>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3164B-89CC-4CCA-7407-CBAC175E2C3C}"/>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MySQL (Locking) Isolation</a:t>
            </a:r>
          </a:p>
        </p:txBody>
      </p:sp>
      <p:pic>
        <p:nvPicPr>
          <p:cNvPr id="4" name="Picture 3"/>
          <p:cNvPicPr>
            <a:picLocks noChangeAspect="1"/>
          </p:cNvPicPr>
          <p:nvPr/>
        </p:nvPicPr>
        <p:blipFill>
          <a:blip r:embed="rId2"/>
          <a:stretch>
            <a:fillRect/>
          </a:stretch>
        </p:blipFill>
        <p:spPr>
          <a:xfrm>
            <a:off x="0" y="514350"/>
            <a:ext cx="6649642" cy="3538996"/>
          </a:xfrm>
          <a:prstGeom prst="rect">
            <a:avLst/>
          </a:prstGeom>
        </p:spPr>
      </p:pic>
      <p:pic>
        <p:nvPicPr>
          <p:cNvPr id="5" name="Picture 4"/>
          <p:cNvPicPr>
            <a:picLocks noChangeAspect="1"/>
          </p:cNvPicPr>
          <p:nvPr/>
        </p:nvPicPr>
        <p:blipFill>
          <a:blip r:embed="rId3"/>
          <a:stretch>
            <a:fillRect/>
          </a:stretch>
        </p:blipFill>
        <p:spPr>
          <a:xfrm>
            <a:off x="2685010" y="2647950"/>
            <a:ext cx="6432757" cy="1615669"/>
          </a:xfrm>
          <a:prstGeom prst="rect">
            <a:avLst/>
          </a:prstGeom>
        </p:spPr>
      </p:pic>
    </p:spTree>
    <p:extLst>
      <p:ext uri="{BB962C8B-B14F-4D97-AF65-F5344CB8AC3E}">
        <p14:creationId xmlns:p14="http://schemas.microsoft.com/office/powerpoint/2010/main" val="33110587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spcBef>
                <a:spcPts val="0"/>
              </a:spcBef>
              <a:spcAft>
                <a:spcPts val="300"/>
              </a:spcAft>
              <a:buNone/>
            </a:pPr>
            <a:r>
              <a:rPr lang="en-US" sz="1000" b="1" dirty="0"/>
              <a:t>Not all transaction use cases require 2PL and serializable execution. Databases support a a set of levels.</a:t>
            </a:r>
          </a:p>
          <a:p>
            <a:pPr>
              <a:spcBef>
                <a:spcPts val="0"/>
              </a:spcBef>
              <a:spcAft>
                <a:spcPts val="300"/>
              </a:spcAft>
            </a:pPr>
            <a:r>
              <a:rPr lang="en-US" sz="1000" b="1" dirty="0"/>
              <a:t>Serializable</a:t>
            </a:r>
            <a:endParaRPr lang="en-US" sz="1000" dirty="0"/>
          </a:p>
          <a:p>
            <a:pPr lvl="1">
              <a:spcBef>
                <a:spcPts val="0"/>
              </a:spcBef>
              <a:spcAft>
                <a:spcPts val="300"/>
              </a:spcAft>
            </a:pPr>
            <a:r>
              <a:rPr lang="en-US" sz="900" dirty="0"/>
              <a:t>With a lock-based </a:t>
            </a:r>
            <a:r>
              <a:rPr lang="en-US" sz="900" dirty="0">
                <a:hlinkClick r:id="rId2" tooltip="Concurrency control"/>
              </a:rPr>
              <a:t>concurrency control</a:t>
            </a:r>
            <a:r>
              <a:rPr lang="en-US" sz="900" dirty="0"/>
              <a:t> DBMS implementation, </a:t>
            </a:r>
            <a:r>
              <a:rPr lang="en-US" sz="900" dirty="0">
                <a:hlinkClick r:id="rId3" tooltip="Serializability"/>
              </a:rPr>
              <a:t>serializability</a:t>
            </a:r>
            <a:r>
              <a:rPr lang="en-US" sz="900" dirty="0"/>
              <a:t> requires read and write locks (acquired on selected data) to be released at the end of the transaction. Also </a:t>
            </a:r>
            <a:r>
              <a:rPr lang="en-US" sz="900" i="1" dirty="0"/>
              <a:t>range-locks</a:t>
            </a:r>
            <a:r>
              <a:rPr lang="en-US" sz="900" dirty="0"/>
              <a:t> must be acquired when a </a:t>
            </a:r>
            <a:r>
              <a:rPr lang="en-US" sz="900" dirty="0">
                <a:hlinkClick r:id="rId4" tooltip="Select (SQL)"/>
              </a:rPr>
              <a:t>SELECT</a:t>
            </a:r>
            <a:r>
              <a:rPr lang="en-US" sz="900" dirty="0"/>
              <a:t> query uses a ranged </a:t>
            </a:r>
            <a:r>
              <a:rPr lang="en-US" sz="900" i="1" dirty="0"/>
              <a:t>WHERE</a:t>
            </a:r>
            <a:r>
              <a:rPr lang="en-US" sz="900" dirty="0"/>
              <a:t> clause, especially to avoid the </a:t>
            </a:r>
            <a:r>
              <a:rPr lang="en-US" sz="900" b="1" i="1" dirty="0">
                <a:hlinkClick r:id="rId5" tooltip="Isolation (database systems)"/>
              </a:rPr>
              <a:t>phantom reads</a:t>
            </a:r>
            <a:r>
              <a:rPr lang="en-US" sz="900" dirty="0"/>
              <a:t> phenomenon.</a:t>
            </a:r>
          </a:p>
          <a:p>
            <a:pPr lvl="1">
              <a:spcBef>
                <a:spcPts val="0"/>
              </a:spcBef>
              <a:spcAft>
                <a:spcPts val="300"/>
              </a:spcAft>
            </a:pPr>
            <a:r>
              <a:rPr lang="en-US" sz="900" i="1" dirty="0"/>
              <a:t>The execution of concurrent SQL-transactions at isolation level SERIALIZABLE is guaranteed to be serializable. A serializable execution is defined to be an execution of the operations of concurrently executing SQL-transactions that produces the same effect as some serial execution of those same SQL-transactions. A serial execution is one in which each SQL-transaction executes to completion before the next SQL-transaction begins.</a:t>
            </a:r>
            <a:endParaRPr lang="en-US" sz="900" dirty="0"/>
          </a:p>
          <a:p>
            <a:pPr>
              <a:spcBef>
                <a:spcPts val="0"/>
              </a:spcBef>
              <a:spcAft>
                <a:spcPts val="300"/>
              </a:spcAft>
            </a:pPr>
            <a:r>
              <a:rPr lang="en-US" sz="1000" b="1" dirty="0"/>
              <a:t>Repeatable reads</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read and write locks (acquired on selected data) until the end of the transaction. However, </a:t>
            </a:r>
            <a:r>
              <a:rPr lang="en-US" sz="900" i="1" dirty="0"/>
              <a:t>range-locks</a:t>
            </a:r>
            <a:r>
              <a:rPr lang="en-US" sz="900" dirty="0"/>
              <a:t> are not managed, so </a:t>
            </a:r>
            <a:r>
              <a:rPr lang="en-US" sz="900" b="1" i="1" dirty="0">
                <a:hlinkClick r:id="rId5" tooltip="Isolation (database systems)"/>
              </a:rPr>
              <a:t>phantom reads</a:t>
            </a:r>
            <a:r>
              <a:rPr lang="en-US" sz="900" dirty="0"/>
              <a:t> can occur.</a:t>
            </a:r>
          </a:p>
          <a:p>
            <a:pPr lvl="1">
              <a:spcBef>
                <a:spcPts val="0"/>
              </a:spcBef>
              <a:spcAft>
                <a:spcPts val="300"/>
              </a:spcAft>
            </a:pPr>
            <a:r>
              <a:rPr lang="en-US" sz="900" dirty="0"/>
              <a:t>Write skew is possible at this isolation level, a phenomenon where two writes are allowed to the same column(s) in a table by two different writers (who have previously read the columns they are updating), resulting in the column having data that is a mix of the two transactions.</a:t>
            </a:r>
            <a:r>
              <a:rPr lang="en-US" sz="900" baseline="30000" dirty="0">
                <a:hlinkClick r:id="rId6"/>
              </a:rPr>
              <a:t>[3]</a:t>
            </a:r>
            <a:r>
              <a:rPr lang="en-US" sz="900" baseline="30000" dirty="0">
                <a:hlinkClick r:id="rId7"/>
              </a:rPr>
              <a:t>[4]</a:t>
            </a:r>
            <a:endParaRPr lang="en-US" sz="900" dirty="0"/>
          </a:p>
          <a:p>
            <a:pPr>
              <a:spcBef>
                <a:spcPts val="0"/>
              </a:spcBef>
              <a:spcAft>
                <a:spcPts val="300"/>
              </a:spcAft>
            </a:pPr>
            <a:r>
              <a:rPr lang="en-US" sz="1000" b="1" dirty="0"/>
              <a:t>Read committed</a:t>
            </a:r>
          </a:p>
          <a:p>
            <a:pPr lvl="1">
              <a:spcBef>
                <a:spcPts val="0"/>
              </a:spcBef>
              <a:spcAft>
                <a:spcPts val="300"/>
              </a:spcAft>
            </a:pPr>
            <a:r>
              <a:rPr lang="en-US" sz="900" dirty="0"/>
              <a:t>In this isolation level, a lock-based </a:t>
            </a:r>
            <a:r>
              <a:rPr lang="en-US" sz="900" dirty="0">
                <a:hlinkClick r:id="rId2" tooltip="Concurrency control"/>
              </a:rPr>
              <a:t>concurrency control</a:t>
            </a:r>
            <a:r>
              <a:rPr lang="en-US" sz="900" dirty="0"/>
              <a:t> DBMS implementation keeps write locks (acquired on selected data) until the end of the transaction, but read locks are released as soon as the </a:t>
            </a:r>
            <a:r>
              <a:rPr lang="en-US" sz="900" dirty="0">
                <a:hlinkClick r:id="rId4" tooltip="Select (SQL)"/>
              </a:rPr>
              <a:t>SELECT</a:t>
            </a:r>
            <a:r>
              <a:rPr lang="en-US" sz="900" dirty="0"/>
              <a:t> operation is performed (so the </a:t>
            </a:r>
            <a:r>
              <a:rPr lang="en-US" sz="900" b="1" i="1" dirty="0">
                <a:hlinkClick r:id="rId8" tooltip="Isolation (database systems)"/>
              </a:rPr>
              <a:t>non-repeatable reads phenomenon</a:t>
            </a:r>
            <a:r>
              <a:rPr lang="en-US" sz="900" dirty="0"/>
              <a:t> can occur in this isolation level). As in the previous level, </a:t>
            </a:r>
            <a:r>
              <a:rPr lang="en-US" sz="900" i="1" dirty="0"/>
              <a:t>range-locks</a:t>
            </a:r>
            <a:r>
              <a:rPr lang="en-US" sz="900" dirty="0"/>
              <a:t> are not managed.</a:t>
            </a:r>
          </a:p>
          <a:p>
            <a:pPr lvl="1">
              <a:spcBef>
                <a:spcPts val="0"/>
              </a:spcBef>
              <a:spcAft>
                <a:spcPts val="300"/>
              </a:spcAft>
            </a:pPr>
            <a:r>
              <a:rPr lang="en-US" sz="900" dirty="0"/>
              <a:t>Putting it in simpler words, read committed is an isolation level that guarantees that any data read is committed at the moment it is read. It simply restricts the reader from seeing any intermediate, uncommitted, 'dirty' read. It makes no promise whatsoever that if the transaction re-issues the read, it will find the same data; data is free to change after it is read.</a:t>
            </a:r>
          </a:p>
          <a:p>
            <a:pPr>
              <a:spcBef>
                <a:spcPts val="0"/>
              </a:spcBef>
              <a:spcAft>
                <a:spcPts val="300"/>
              </a:spcAft>
            </a:pPr>
            <a:r>
              <a:rPr lang="en-US" sz="1000" b="1" dirty="0"/>
              <a:t>Read uncommitted</a:t>
            </a:r>
          </a:p>
          <a:p>
            <a:pPr lvl="1">
              <a:spcBef>
                <a:spcPts val="0"/>
              </a:spcBef>
              <a:spcAft>
                <a:spcPts val="300"/>
              </a:spcAft>
            </a:pPr>
            <a:r>
              <a:rPr lang="en-US" sz="900" dirty="0"/>
              <a:t>This is the </a:t>
            </a:r>
            <a:r>
              <a:rPr lang="en-US" sz="900" i="1" dirty="0"/>
              <a:t>lowest</a:t>
            </a:r>
            <a:r>
              <a:rPr lang="en-US" sz="900" dirty="0"/>
              <a:t> isolation level. In this level, </a:t>
            </a:r>
            <a:r>
              <a:rPr lang="en-US" sz="900" b="1" i="1" dirty="0">
                <a:hlinkClick r:id="rId9" tooltip="Isolation (database systems)"/>
              </a:rPr>
              <a:t>dirty reads</a:t>
            </a:r>
            <a:r>
              <a:rPr lang="en-US" sz="900" dirty="0"/>
              <a:t> are allowed, so one transaction may see </a:t>
            </a:r>
            <a:r>
              <a:rPr lang="en-US" sz="900" i="1" dirty="0"/>
              <a:t>not-yet-committed</a:t>
            </a:r>
            <a:r>
              <a:rPr lang="en-US" sz="900" dirty="0"/>
              <a:t> changes made by other transactions</a:t>
            </a:r>
          </a:p>
        </p:txBody>
      </p:sp>
      <p:sp>
        <p:nvSpPr>
          <p:cNvPr id="2" name="Title 1"/>
          <p:cNvSpPr>
            <a:spLocks noGrp="1"/>
          </p:cNvSpPr>
          <p:nvPr>
            <p:ph type="title"/>
          </p:nvPr>
        </p:nvSpPr>
        <p:spPr/>
        <p:txBody>
          <a:bodyPr/>
          <a:lstStyle/>
          <a:p>
            <a:r>
              <a:rPr lang="en-US" dirty="0"/>
              <a:t>Isolation </a:t>
            </a:r>
            <a:r>
              <a:rPr lang="en-US"/>
              <a:t>Levels  </a:t>
            </a:r>
            <a:r>
              <a:rPr lang="en-US" sz="1200"/>
              <a:t>(</a:t>
            </a:r>
            <a:r>
              <a:rPr lang="en-US" sz="1200" dirty="0"/>
              <a:t>https://</a:t>
            </a:r>
            <a:r>
              <a:rPr lang="en-US" sz="1200" dirty="0" err="1"/>
              <a:t>en.wikipedia.org</a:t>
            </a:r>
            <a:r>
              <a:rPr lang="en-US" sz="1200" dirty="0"/>
              <a:t>/wiki/Isolation_(</a:t>
            </a:r>
            <a:r>
              <a:rPr lang="en-US" sz="1200" dirty="0" err="1"/>
              <a:t>database_systems</a:t>
            </a:r>
            <a:r>
              <a:rPr lang="en-US" sz="1200" dirty="0"/>
              <a:t>)</a:t>
            </a:r>
          </a:p>
        </p:txBody>
      </p:sp>
    </p:spTree>
    <p:extLst>
      <p:ext uri="{BB962C8B-B14F-4D97-AF65-F5344CB8AC3E}">
        <p14:creationId xmlns:p14="http://schemas.microsoft.com/office/powerpoint/2010/main" val="2510812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20000"/>
              </a:lnSpc>
              <a:spcBef>
                <a:spcPts val="0"/>
              </a:spcBef>
              <a:spcAft>
                <a:spcPts val="200"/>
              </a:spcAft>
            </a:pPr>
            <a:r>
              <a:rPr lang="en-US" dirty="0"/>
              <a:t>We have talked about ACID transactions</a:t>
            </a:r>
          </a:p>
          <a:p>
            <a:pPr lvl="1">
              <a:lnSpc>
                <a:spcPct val="120000"/>
              </a:lnSpc>
              <a:spcBef>
                <a:spcPts val="0"/>
              </a:spcBef>
              <a:spcAft>
                <a:spcPts val="200"/>
              </a:spcAft>
            </a:pPr>
            <a:r>
              <a:rPr lang="en-US" dirty="0"/>
              <a:t>Atomic: A set of writes all occur or none occur.</a:t>
            </a:r>
          </a:p>
          <a:p>
            <a:pPr lvl="1">
              <a:lnSpc>
                <a:spcPct val="120000"/>
              </a:lnSpc>
              <a:spcBef>
                <a:spcPts val="0"/>
              </a:spcBef>
              <a:spcAft>
                <a:spcPts val="200"/>
              </a:spcAft>
            </a:pPr>
            <a:r>
              <a:rPr lang="en-US" dirty="0"/>
              <a:t>Durable: The data “does not disappear,” e.g. write to disk.</a:t>
            </a:r>
          </a:p>
          <a:p>
            <a:pPr lvl="1">
              <a:lnSpc>
                <a:spcPct val="120000"/>
              </a:lnSpc>
              <a:spcBef>
                <a:spcPts val="0"/>
              </a:spcBef>
              <a:spcAft>
                <a:spcPts val="200"/>
              </a:spcAft>
            </a:pPr>
            <a:r>
              <a:rPr lang="en-US" dirty="0"/>
              <a:t>Consistent: My applications move the database between consistent states, e.g. the transfer function</a:t>
            </a:r>
            <a:br>
              <a:rPr lang="en-US" dirty="0"/>
            </a:br>
            <a:r>
              <a:rPr lang="en-US" dirty="0"/>
              <a:t>works correctly.</a:t>
            </a:r>
          </a:p>
          <a:p>
            <a:pPr>
              <a:lnSpc>
                <a:spcPct val="120000"/>
              </a:lnSpc>
              <a:spcBef>
                <a:spcPts val="0"/>
              </a:spcBef>
              <a:spcAft>
                <a:spcPts val="200"/>
              </a:spcAft>
            </a:pPr>
            <a:r>
              <a:rPr lang="en-US" dirty="0"/>
              <a:t>Isolation</a:t>
            </a:r>
          </a:p>
          <a:p>
            <a:pPr lvl="1">
              <a:lnSpc>
                <a:spcPct val="120000"/>
              </a:lnSpc>
              <a:spcBef>
                <a:spcPts val="0"/>
              </a:spcBef>
              <a:spcAft>
                <a:spcPts val="200"/>
              </a:spcAft>
            </a:pPr>
            <a:r>
              <a:rPr lang="en-US" dirty="0"/>
              <a:t>Determines what happens when two or more threads are manipulating the data at the same time. </a:t>
            </a:r>
          </a:p>
          <a:p>
            <a:pPr lvl="1">
              <a:lnSpc>
                <a:spcPct val="120000"/>
              </a:lnSpc>
              <a:spcBef>
                <a:spcPts val="0"/>
              </a:spcBef>
              <a:spcAft>
                <a:spcPts val="200"/>
              </a:spcAft>
            </a:pPr>
            <a:r>
              <a:rPr lang="en-US" dirty="0"/>
              <a:t>And is defined relative to where cursors are and what they have touched.</a:t>
            </a:r>
          </a:p>
          <a:p>
            <a:pPr lvl="1">
              <a:lnSpc>
                <a:spcPct val="120000"/>
              </a:lnSpc>
              <a:spcBef>
                <a:spcPts val="0"/>
              </a:spcBef>
              <a:spcAft>
                <a:spcPts val="200"/>
              </a:spcAft>
            </a:pPr>
            <a:r>
              <a:rPr lang="en-US" dirty="0"/>
              <a:t>Because the cursor movement determines </a:t>
            </a:r>
            <a:r>
              <a:rPr lang="en-US" i="1" dirty="0"/>
              <a:t>what you are reading or have read.</a:t>
            </a:r>
          </a:p>
          <a:p>
            <a:pPr>
              <a:lnSpc>
                <a:spcPct val="120000"/>
              </a:lnSpc>
              <a:spcBef>
                <a:spcPts val="0"/>
              </a:spcBef>
              <a:spcAft>
                <a:spcPts val="200"/>
              </a:spcAft>
            </a:pPr>
            <a:r>
              <a:rPr lang="en-US" i="1" dirty="0"/>
              <a:t>But, … Cursors are client conversation state and cannot be used in REST.</a:t>
            </a:r>
            <a:endParaRPr lang="en-US" dirty="0"/>
          </a:p>
        </p:txBody>
      </p:sp>
      <p:sp>
        <p:nvSpPr>
          <p:cNvPr id="2" name="Title 1"/>
          <p:cNvSpPr>
            <a:spLocks noGrp="1"/>
          </p:cNvSpPr>
          <p:nvPr>
            <p:ph type="title"/>
          </p:nvPr>
        </p:nvSpPr>
        <p:spPr/>
        <p:txBody>
          <a:bodyPr/>
          <a:lstStyle/>
          <a:p>
            <a:r>
              <a:rPr lang="en-US" dirty="0"/>
              <a:t>In Databases, Cursors Define </a:t>
            </a:r>
            <a:r>
              <a:rPr lang="en-US" i="1" dirty="0"/>
              <a:t>Isolation</a:t>
            </a:r>
            <a:r>
              <a:rPr lang="en-US" dirty="0"/>
              <a:t> </a:t>
            </a:r>
          </a:p>
        </p:txBody>
      </p:sp>
      <p:pic>
        <p:nvPicPr>
          <p:cNvPr id="5" name="Picture 4"/>
          <p:cNvPicPr>
            <a:picLocks noChangeAspect="1"/>
          </p:cNvPicPr>
          <p:nvPr/>
        </p:nvPicPr>
        <p:blipFill>
          <a:blip r:embed="rId2"/>
          <a:stretch>
            <a:fillRect/>
          </a:stretch>
        </p:blipFill>
        <p:spPr>
          <a:xfrm>
            <a:off x="4777650" y="889330"/>
            <a:ext cx="3946690" cy="1128293"/>
          </a:xfrm>
          <a:prstGeom prst="rect">
            <a:avLst/>
          </a:prstGeom>
        </p:spPr>
      </p:pic>
      <p:pic>
        <p:nvPicPr>
          <p:cNvPr id="6" name="Picture 5"/>
          <p:cNvPicPr>
            <a:picLocks noChangeAspect="1"/>
          </p:cNvPicPr>
          <p:nvPr/>
        </p:nvPicPr>
        <p:blipFill>
          <a:blip r:embed="rId3"/>
          <a:stretch>
            <a:fillRect/>
          </a:stretch>
        </p:blipFill>
        <p:spPr>
          <a:xfrm>
            <a:off x="321951" y="855022"/>
            <a:ext cx="4509204" cy="1559379"/>
          </a:xfrm>
          <a:prstGeom prst="rect">
            <a:avLst/>
          </a:prstGeom>
        </p:spPr>
      </p:pic>
    </p:spTree>
    <p:extLst>
      <p:ext uri="{BB962C8B-B14F-4D97-AF65-F5344CB8AC3E}">
        <p14:creationId xmlns:p14="http://schemas.microsoft.com/office/powerpoint/2010/main" val="24329258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Relational Database Design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38604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41898"/>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6629400" y="1731431"/>
            <a:ext cx="1957074" cy="206210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X </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X =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Y = (building, budget)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Piy</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(Watson, 70000)</a:t>
            </a: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dirty="0">
                <a:solidFill>
                  <a:schemeClr val="accent2"/>
                </a:solidFill>
              </a:rPr>
              <a:t>Redundancy</a:t>
            </a:r>
            <a:r>
              <a:rPr lang="en-US" altLang="en-US" dirty="0">
                <a:solidFill>
                  <a:schemeClr val="accent2"/>
                </a:solidFill>
              </a:rPr>
              <a:t> </a:t>
            </a:r>
            <a:r>
              <a:rPr lang="en-US" altLang="en-US" dirty="0"/>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20"/>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name="Equation" r:id="rId3" imgW="1638300" imgH="825500" progId="Equation.3">
                  <p:embed/>
                </p:oleObj>
              </mc:Choice>
              <mc:Fallback>
                <p:oleObj name="Equation" r:id="rId3"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name="Document" r:id="rId5" imgW="5092700" imgH="2679700" progId="Word.Document.8">
                  <p:embed/>
                </p:oleObj>
              </mc:Choice>
              <mc:Fallback>
                <p:oleObj name="Document" r:id="rId5"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name="Document" r:id="rId7" imgW="4394200" imgH="2679700" progId="Word.Document.8">
                  <p:embed/>
                </p:oleObj>
              </mc:Choice>
              <mc:Fallback>
                <p:oleObj name="Document" r:id="rId7"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name="Document" r:id="rId9" imgW="1130300" imgH="1447800" progId="Word.Document.8">
                  <p:embed/>
                </p:oleObj>
              </mc:Choice>
              <mc:Fallback>
                <p:oleObj name="Document" r:id="rId9"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2000250" y="3943350"/>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FC0128"/>
                </a:solidFill>
                <a:effectLst/>
                <a:uLnTx/>
                <a:uFillTx/>
                <a:latin typeface="Calibri" panose="020F0502020204030204" pitchFamily="34" charset="0"/>
                <a:ea typeface="ＭＳ Ｐゴシック" panose="020B0600070205080204" pitchFamily="34" charset="-128"/>
                <a:cs typeface="+mn-cs"/>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20DF4-5DA5-ED41-84BF-14D7753639AF}"/>
              </a:ext>
            </a:extLst>
          </p:cNvPr>
          <p:cNvSpPr>
            <a:spLocks noGrp="1"/>
          </p:cNvSpPr>
          <p:nvPr>
            <p:ph idx="1"/>
          </p:nvPr>
        </p:nvSpPr>
        <p:spPr/>
        <p:txBody>
          <a:bodyPr/>
          <a:lstStyle/>
          <a:p>
            <a:r>
              <a:rPr lang="en-US" dirty="0"/>
              <a:t>(</a:t>
            </a:r>
            <a:r>
              <a:rPr lang="en-US" dirty="0" err="1"/>
              <a:t>uni</a:t>
            </a:r>
            <a:r>
              <a:rPr lang="en-US" dirty="0"/>
              <a:t>, email, </a:t>
            </a:r>
            <a:r>
              <a:rPr lang="en-US" dirty="0" err="1"/>
              <a:t>last_name</a:t>
            </a:r>
            <a:r>
              <a:rPr lang="en-US" dirty="0"/>
              <a:t>, </a:t>
            </a:r>
            <a:r>
              <a:rPr lang="en-US" dirty="0" err="1"/>
              <a:t>first_name</a:t>
            </a:r>
            <a:r>
              <a:rPr lang="en-US" dirty="0"/>
              <a:t>)</a:t>
            </a:r>
            <a:br>
              <a:rPr lang="en-US" dirty="0"/>
            </a:br>
            <a:r>
              <a:rPr lang="en-US" dirty="0" err="1"/>
              <a:t>uni</a:t>
            </a:r>
            <a:r>
              <a:rPr lang="en-US" dirty="0"/>
              <a:t> and email are candidate (not NULL, unique)</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 Uni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r>
              <a:rPr lang="en-US" dirty="0"/>
              <a:t>Person:(</a:t>
            </a:r>
            <a:r>
              <a:rPr lang="en-US" dirty="0" err="1"/>
              <a:t>uni</a:t>
            </a:r>
            <a:r>
              <a:rPr lang="en-US" dirty="0"/>
              <a:t>, email, </a:t>
            </a:r>
            <a:r>
              <a:rPr lang="en-US" dirty="0" err="1"/>
              <a:t>last_name</a:t>
            </a:r>
            <a:r>
              <a:rPr lang="en-US" dirty="0"/>
              <a:t>, </a:t>
            </a:r>
            <a:r>
              <a:rPr lang="en-US" dirty="0" err="1"/>
              <a:t>first_name</a:t>
            </a:r>
            <a:r>
              <a:rPr lang="en-US" dirty="0"/>
              <a:t>), </a:t>
            </a:r>
            <a:br>
              <a:rPr lang="en-US" dirty="0"/>
            </a:br>
            <a:r>
              <a:rPr lang="en-US" dirty="0" err="1"/>
              <a:t>ContactInfo</a:t>
            </a:r>
            <a:r>
              <a:rPr lang="en-US" dirty="0"/>
              <a:t>: (email, </a:t>
            </a:r>
            <a:r>
              <a:rPr lang="en-US" dirty="0" err="1"/>
              <a:t>phone_number</a:t>
            </a:r>
            <a:r>
              <a:rPr lang="en-US" dirty="0"/>
              <a:t>, </a:t>
            </a:r>
            <a:r>
              <a:rPr lang="en-US" dirty="0" err="1"/>
              <a:t>dorm_name</a:t>
            </a:r>
            <a:r>
              <a:rPr lang="en-US" dirty="0"/>
              <a:t>)</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t>phone_number</a:t>
            </a:r>
            <a:r>
              <a:rPr lang="en-US" dirty="0"/>
              <a:t>, </a:t>
            </a:r>
            <a:r>
              <a:rPr lang="en-US" dirty="0" err="1"/>
              <a:t>dorm_name</a:t>
            </a:r>
            <a:endParaRPr lang="en-US" dirty="0"/>
          </a:p>
          <a:p>
            <a:pPr lvl="1"/>
            <a:r>
              <a:rPr lang="en-US" dirty="0"/>
              <a:t>Uni </a:t>
            </a:r>
            <a:r>
              <a:rPr lang="en-US" dirty="0">
                <a:sym typeface="Wingdings" pitchFamily="2" charset="2"/>
              </a:rPr>
              <a:t> </a:t>
            </a:r>
            <a:r>
              <a:rPr lang="en-US" dirty="0" err="1"/>
              <a:t>phone_number</a:t>
            </a:r>
            <a:r>
              <a:rPr lang="en-US" dirty="0"/>
              <a:t>, </a:t>
            </a:r>
            <a:r>
              <a:rPr lang="en-US" dirty="0" err="1"/>
              <a:t>dorm_name</a:t>
            </a:r>
            <a:endParaRPr lang="en-US" dirty="0"/>
          </a:p>
        </p:txBody>
      </p:sp>
      <p:sp>
        <p:nvSpPr>
          <p:cNvPr id="3" name="Title 2">
            <a:extLst>
              <a:ext uri="{FF2B5EF4-FFF2-40B4-BE49-F238E27FC236}">
                <a16:creationId xmlns:a16="http://schemas.microsoft.com/office/drawing/2014/main" id="{019092B8-16FD-814F-BD9A-28EEAB534C72}"/>
              </a:ext>
            </a:extLst>
          </p:cNvPr>
          <p:cNvSpPr>
            <a:spLocks noGrp="1"/>
          </p:cNvSpPr>
          <p:nvPr>
            <p:ph type="title"/>
          </p:nvPr>
        </p:nvSpPr>
        <p:spPr/>
        <p:txBody>
          <a:bodyPr/>
          <a:lstStyle/>
          <a:p>
            <a:r>
              <a:rPr lang="en-US" dirty="0"/>
              <a:t>F</a:t>
            </a:r>
            <a:r>
              <a:rPr lang="en-US" baseline="30000" dirty="0"/>
              <a:t>+</a:t>
            </a:r>
            <a:endParaRPr lang="en-US" dirty="0"/>
          </a:p>
        </p:txBody>
      </p:sp>
    </p:spTree>
    <p:extLst>
      <p:ext uri="{BB962C8B-B14F-4D97-AF65-F5344CB8AC3E}">
        <p14:creationId xmlns:p14="http://schemas.microsoft.com/office/powerpoint/2010/main" val="17486552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1603324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cSld>
  <p:clrMapOvr>
    <a:masterClrMapping/>
  </p:clrMapOvr>
  <p:transition advTm="992"/>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235395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 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dirty="0"/>
              <a:t>Atomicity is actually a property of how the elements of the domain are used.</a:t>
            </a:r>
          </a:p>
          <a:p>
            <a:pPr lvl="1"/>
            <a:r>
              <a:rPr lang="en-US" altLang="en-US" dirty="0">
                <a:ea typeface="ＭＳ Ｐゴシック" panose="020B0600070205080204" pitchFamily="34" charset="-128"/>
              </a:rPr>
              <a:t>Example: Strings would normally be considered indivisible </a:t>
            </a:r>
          </a:p>
          <a:p>
            <a:pPr lvl="1"/>
            <a:r>
              <a:rPr lang="en-US" altLang="en-US" dirty="0">
                <a:ea typeface="ＭＳ Ｐゴシック" panose="020B0600070205080204" pitchFamily="34" charset="-128"/>
              </a:rPr>
              <a:t>Suppose that students are given roll numbers which are strings of the form </a:t>
            </a:r>
            <a:r>
              <a:rPr lang="en-US" altLang="en-US" i="1" dirty="0">
                <a:ea typeface="ＭＳ Ｐゴシック" panose="020B0600070205080204" pitchFamily="34" charset="-128"/>
              </a:rPr>
              <a:t>CS0012 </a:t>
            </a:r>
            <a:r>
              <a:rPr lang="en-US" altLang="en-US" dirty="0">
                <a:ea typeface="ＭＳ Ｐゴシック" panose="020B0600070205080204" pitchFamily="34" charset="-128"/>
              </a:rPr>
              <a:t>or </a:t>
            </a:r>
            <a:r>
              <a:rPr lang="en-US" altLang="en-US" i="1" dirty="0">
                <a:ea typeface="ＭＳ Ｐゴシック" panose="020B0600070205080204" pitchFamily="34" charset="-128"/>
              </a:rPr>
              <a:t>EE1127</a:t>
            </a:r>
          </a:p>
          <a:p>
            <a:pPr lvl="1"/>
            <a:r>
              <a:rPr lang="en-US" altLang="en-US" dirty="0">
                <a:ea typeface="ＭＳ Ｐゴシック" panose="020B0600070205080204" pitchFamily="34" charset="-128"/>
              </a:rPr>
              <a:t>If the first two characters are extracted to find the department, the domain of roll numbers is not atomic.</a:t>
            </a:r>
          </a:p>
          <a:p>
            <a:pPr lvl="1"/>
            <a:r>
              <a:rPr lang="en-US" altLang="en-US" dirty="0">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8708277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cSld>
  <p:clrMapOvr>
    <a:masterClrMapping/>
  </p:clrMapOvr>
  <p:transition advTm="747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2A8B6523-A6A8-4254-B0A9-DD3FF39C84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 Operation</a:t>
            </a:r>
          </a:p>
        </p:txBody>
      </p:sp>
      <p:sp>
        <p:nvSpPr>
          <p:cNvPr id="33794" name="Rectangle 3">
            <a:extLst>
              <a:ext uri="{FF2B5EF4-FFF2-40B4-BE49-F238E27FC236}">
                <a16:creationId xmlns:a16="http://schemas.microsoft.com/office/drawing/2014/main" id="{A0F4E0A7-8F2E-443D-9EC7-D2F1BB3BAF9F}"/>
              </a:ext>
            </a:extLst>
          </p:cNvPr>
          <p:cNvSpPr>
            <a:spLocks noGrp="1" noChangeArrowheads="1"/>
          </p:cNvSpPr>
          <p:nvPr>
            <p:ph idx="1"/>
          </p:nvPr>
        </p:nvSpPr>
        <p:spPr>
          <a:xfrm>
            <a:off x="1779190" y="899065"/>
            <a:ext cx="5642543" cy="3703014"/>
          </a:xfrm>
        </p:spPr>
        <p:txBody>
          <a:bodyPr/>
          <a:lstStyle/>
          <a:p>
            <a:pPr>
              <a:lnSpc>
                <a:spcPct val="90000"/>
              </a:lnSpc>
            </a:pPr>
            <a:r>
              <a:rPr lang="en-US" altLang="en-US" b="1" dirty="0">
                <a:solidFill>
                  <a:srgbClr val="002060"/>
                </a:solidFill>
                <a:ea typeface="MS PGothic" panose="020B0600070205080204" pitchFamily="34" charset="-128"/>
              </a:rPr>
              <a:t>File scan</a:t>
            </a:r>
            <a:r>
              <a:rPr lang="en-US" altLang="en-US" dirty="0">
                <a:solidFill>
                  <a:srgbClr val="002060"/>
                </a:solidFill>
                <a:ea typeface="MS PGothic" panose="020B0600070205080204" pitchFamily="34" charset="-128"/>
              </a:rPr>
              <a:t> </a:t>
            </a:r>
          </a:p>
          <a:p>
            <a:pPr>
              <a:lnSpc>
                <a:spcPct val="90000"/>
              </a:lnSpc>
            </a:pPr>
            <a:r>
              <a:rPr lang="en-US" altLang="en-US" dirty="0">
                <a:ea typeface="MS PGothic" panose="020B0600070205080204" pitchFamily="34" charset="-128"/>
              </a:rPr>
              <a:t>Algorithm </a:t>
            </a:r>
            <a:r>
              <a:rPr lang="en-US" altLang="en-US" b="1" dirty="0">
                <a:ea typeface="MS PGothic" panose="020B0600070205080204" pitchFamily="34" charset="-128"/>
              </a:rPr>
              <a:t>A1</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linear search</a:t>
            </a:r>
            <a:r>
              <a:rPr lang="en-US" altLang="en-US" dirty="0">
                <a:ea typeface="MS PGothic" panose="020B0600070205080204" pitchFamily="34" charset="-128"/>
              </a:rPr>
              <a:t>).  Scan each file block and test all records to see whether they satisfy the selection condition.</a:t>
            </a:r>
          </a:p>
          <a:p>
            <a:pPr lvl="1">
              <a:lnSpc>
                <a:spcPct val="90000"/>
              </a:lnSpc>
            </a:pPr>
            <a:r>
              <a:rPr lang="en-US" altLang="en-US" dirty="0">
                <a:ea typeface="MS PGothic" panose="020B0600070205080204" pitchFamily="34" charset="-128"/>
              </a:rPr>
              <a:t>Cost estimate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block transfers + 1 seek</a:t>
            </a:r>
            <a:endParaRPr lang="en-US" altLang="en-US" i="1" dirty="0">
              <a:ea typeface="MS PGothic" panose="020B0600070205080204" pitchFamily="34" charset="-128"/>
            </a:endParaRPr>
          </a:p>
          <a:p>
            <a:pPr lvl="2">
              <a:lnSpc>
                <a:spcPct val="90000"/>
              </a:lnSpc>
            </a:pP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dirty="0">
                <a:ea typeface="MS PGothic" panose="020B0600070205080204" pitchFamily="34" charset="-128"/>
              </a:rPr>
              <a:t>denotes number of blocks containing records from relation </a:t>
            </a:r>
            <a:r>
              <a:rPr lang="en-US" altLang="en-US" i="1" dirty="0">
                <a:ea typeface="MS PGothic" panose="020B0600070205080204" pitchFamily="34" charset="-128"/>
              </a:rPr>
              <a:t>r</a:t>
            </a:r>
          </a:p>
          <a:p>
            <a:pPr lvl="1">
              <a:lnSpc>
                <a:spcPct val="90000"/>
              </a:lnSpc>
            </a:pPr>
            <a:r>
              <a:rPr lang="en-US" altLang="en-US" dirty="0">
                <a:ea typeface="MS PGothic" panose="020B0600070205080204" pitchFamily="34" charset="-128"/>
              </a:rPr>
              <a:t>If selection is on a key attribute, can stop on finding record</a:t>
            </a:r>
          </a:p>
          <a:p>
            <a:pPr lvl="2">
              <a:lnSpc>
                <a:spcPct val="90000"/>
              </a:lnSpc>
            </a:pPr>
            <a:r>
              <a:rPr lang="en-US" altLang="en-US" dirty="0">
                <a:ea typeface="MS PGothic" panose="020B0600070205080204" pitchFamily="34" charset="-128"/>
              </a:rPr>
              <a:t>cost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baseline="-25000" dirty="0">
                <a:ea typeface="MS PGothic" panose="020B0600070205080204" pitchFamily="34" charset="-128"/>
              </a:rPr>
              <a:t> </a:t>
            </a:r>
            <a:r>
              <a:rPr lang="en-US" altLang="en-US" dirty="0">
                <a:ea typeface="MS PGothic" panose="020B0600070205080204" pitchFamily="34" charset="-128"/>
              </a:rPr>
              <a:t>/2) block transfers + 1 seek</a:t>
            </a:r>
          </a:p>
          <a:p>
            <a:pPr lvl="1">
              <a:lnSpc>
                <a:spcPct val="90000"/>
              </a:lnSpc>
            </a:pPr>
            <a:r>
              <a:rPr lang="en-US" altLang="en-US" dirty="0">
                <a:ea typeface="MS PGothic" panose="020B0600070205080204" pitchFamily="34" charset="-128"/>
              </a:rPr>
              <a:t>Linear search can be applied regardless of </a:t>
            </a:r>
          </a:p>
          <a:p>
            <a:pPr lvl="2">
              <a:lnSpc>
                <a:spcPct val="90000"/>
              </a:lnSpc>
            </a:pPr>
            <a:r>
              <a:rPr lang="en-US" altLang="en-US" dirty="0">
                <a:ea typeface="MS PGothic" panose="020B0600070205080204" pitchFamily="34" charset="-128"/>
              </a:rPr>
              <a:t>selection condition or</a:t>
            </a:r>
          </a:p>
          <a:p>
            <a:pPr lvl="2">
              <a:lnSpc>
                <a:spcPct val="90000"/>
              </a:lnSpc>
            </a:pPr>
            <a:r>
              <a:rPr lang="en-US" altLang="en-US" dirty="0">
                <a:ea typeface="MS PGothic" panose="020B0600070205080204" pitchFamily="34" charset="-128"/>
              </a:rPr>
              <a:t>ordering of records in the file, or </a:t>
            </a:r>
          </a:p>
          <a:p>
            <a:pPr lvl="2">
              <a:lnSpc>
                <a:spcPct val="90000"/>
              </a:lnSpc>
            </a:pPr>
            <a:r>
              <a:rPr lang="en-US" altLang="en-US" dirty="0">
                <a:ea typeface="MS PGothic" panose="020B0600070205080204" pitchFamily="34" charset="-128"/>
              </a:rPr>
              <a:t>availability of indices</a:t>
            </a:r>
          </a:p>
          <a:p>
            <a:pPr>
              <a:lnSpc>
                <a:spcPct val="90000"/>
              </a:lnSpc>
            </a:pPr>
            <a:r>
              <a:rPr lang="en-US" altLang="en-US" dirty="0">
                <a:ea typeface="MS PGothic" panose="020B0600070205080204" pitchFamily="34" charset="-128"/>
              </a:rPr>
              <a:t>Note: binary search generally does not make sense since data is not stored consecutively</a:t>
            </a:r>
          </a:p>
          <a:p>
            <a:pPr lvl="1">
              <a:lnSpc>
                <a:spcPct val="90000"/>
              </a:lnSpc>
            </a:pPr>
            <a:r>
              <a:rPr lang="en-US" altLang="en-US" dirty="0">
                <a:ea typeface="MS PGothic" panose="020B0600070205080204" pitchFamily="34" charset="-128"/>
              </a:rPr>
              <a:t>except when there is an index available, </a:t>
            </a:r>
          </a:p>
          <a:p>
            <a:pPr lvl="1">
              <a:lnSpc>
                <a:spcPct val="90000"/>
              </a:lnSpc>
            </a:pPr>
            <a:r>
              <a:rPr lang="en-US" altLang="en-US" dirty="0">
                <a:ea typeface="MS PGothic" panose="020B0600070205080204" pitchFamily="34" charset="-128"/>
              </a:rPr>
              <a:t>and binary search requires more seeks than index search</a:t>
            </a:r>
          </a:p>
        </p:txBody>
      </p:sp>
    </p:spTree>
  </p:cSld>
  <p:clrMapOvr>
    <a:masterClrMapping/>
  </p:clrMapOvr>
  <p:transition advTm="3808"/>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79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Lecture_11_Module_II_NoSQL_4		© Donald F. Ferguson, 2023</a:t>
            </a:r>
            <a:endParaRPr lang="en-US" altLang="en-US" sz="800" i="1" dirty="0">
              <a:solidFill>
                <a:schemeClr val="bg1"/>
              </a:solidFill>
            </a:endParaRPr>
          </a:p>
        </p:txBody>
      </p:sp>
    </p:spTree>
    <p:extLst>
      <p:ext uri="{BB962C8B-B14F-4D97-AF65-F5344CB8AC3E}">
        <p14:creationId xmlns:p14="http://schemas.microsoft.com/office/powerpoint/2010/main" val="384769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369C0E0E-12BB-4241-BE56-69B9C34C5D4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69273CB8-BC00-402F-AF16-C1D9F91D07A6}"/>
              </a:ext>
            </a:extLst>
          </p:cNvPr>
          <p:cNvSpPr>
            <a:spLocks noGrp="1" noChangeArrowheads="1"/>
          </p:cNvSpPr>
          <p:nvPr>
            <p:ph idx="1"/>
          </p:nvPr>
        </p:nvSpPr>
        <p:spPr>
          <a:xfrm>
            <a:off x="1768876" y="871993"/>
            <a:ext cx="5712781" cy="2674317"/>
          </a:xfrm>
        </p:spPr>
        <p:txBody>
          <a:bodyPr/>
          <a:lstStyle/>
          <a:p>
            <a:r>
              <a:rPr lang="en-US" altLang="en-US" b="1" dirty="0">
                <a:solidFill>
                  <a:srgbClr val="002060"/>
                </a:solidFill>
                <a:ea typeface="MS PGothic" panose="020B0600070205080204" pitchFamily="34" charset="-128"/>
              </a:rPr>
              <a:t>Index scan </a:t>
            </a:r>
            <a:r>
              <a:rPr lang="en-US" altLang="en-US" dirty="0">
                <a:ea typeface="MS PGothic" panose="020B0600070205080204" pitchFamily="34" charset="-128"/>
              </a:rPr>
              <a:t>– search algorithms that use an index</a:t>
            </a:r>
          </a:p>
          <a:p>
            <a:pPr lvl="1"/>
            <a:r>
              <a:rPr lang="en-US" altLang="en-US" dirty="0">
                <a:ea typeface="MS PGothic" panose="020B0600070205080204" pitchFamily="34" charset="-128"/>
              </a:rPr>
              <a:t>selection condition must be on search-key of index.</a:t>
            </a:r>
          </a:p>
          <a:p>
            <a:r>
              <a:rPr lang="en-US" altLang="en-US" b="1" dirty="0">
                <a:ea typeface="MS PGothic" panose="020B0600070205080204" pitchFamily="34" charset="-128"/>
              </a:rPr>
              <a:t>A2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key</a:t>
            </a:r>
            <a:r>
              <a:rPr lang="en-US" altLang="en-US" dirty="0">
                <a:ea typeface="MS PGothic" panose="020B0600070205080204" pitchFamily="34" charset="-128"/>
              </a:rPr>
              <a:t>).  Retrieve a single record that satisfies the corresponding equality condition  </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r>
              <a:rPr lang="en-US" altLang="en-US" b="1" dirty="0">
                <a:ea typeface="MS PGothic" panose="020B0600070205080204" pitchFamily="34" charset="-128"/>
              </a:rPr>
              <a:t>A3 </a:t>
            </a:r>
            <a:r>
              <a:rPr lang="en-US" altLang="en-US" dirty="0">
                <a:ea typeface="MS PGothic" panose="020B0600070205080204" pitchFamily="34" charset="-128"/>
              </a:rPr>
              <a:t>(</a:t>
            </a:r>
            <a:r>
              <a:rPr lang="en-US" altLang="en-US" b="1" dirty="0">
                <a:solidFill>
                  <a:srgbClr val="002060"/>
                </a:solidFill>
                <a:ea typeface="MS PGothic" panose="020B0600070205080204" pitchFamily="34" charset="-128"/>
              </a:rPr>
              <a:t>clustering index, equality on </a:t>
            </a:r>
            <a:r>
              <a:rPr lang="en-US" altLang="en-US" b="1" dirty="0" err="1">
                <a:solidFill>
                  <a:srgbClr val="002060"/>
                </a:solidFill>
                <a:ea typeface="MS PGothic" panose="020B0600070205080204" pitchFamily="34" charset="-128"/>
              </a:rPr>
              <a:t>nonkey</a:t>
            </a:r>
            <a:r>
              <a:rPr lang="en-US" altLang="en-US" dirty="0">
                <a:ea typeface="MS PGothic" panose="020B0600070205080204" pitchFamily="34" charset="-128"/>
              </a:rPr>
              <a:t>)</a:t>
            </a:r>
            <a:r>
              <a:rPr lang="en-US" altLang="en-US" i="1" dirty="0">
                <a:ea typeface="MS PGothic" panose="020B0600070205080204" pitchFamily="34" charset="-128"/>
              </a:rPr>
              <a:t> </a:t>
            </a:r>
            <a:r>
              <a:rPr lang="en-US" altLang="en-US" dirty="0">
                <a:ea typeface="MS PGothic" panose="020B0600070205080204" pitchFamily="34" charset="-128"/>
              </a:rPr>
              <a:t>Retrieve multiple records. </a:t>
            </a:r>
          </a:p>
          <a:p>
            <a:pPr lvl="1"/>
            <a:r>
              <a:rPr lang="en-US" altLang="en-US" dirty="0">
                <a:ea typeface="MS PGothic" panose="020B0600070205080204" pitchFamily="34" charset="-128"/>
              </a:rPr>
              <a:t>Records will be on consecutive blocks</a:t>
            </a:r>
          </a:p>
          <a:p>
            <a:pPr lvl="2"/>
            <a:r>
              <a:rPr lang="en-US" altLang="en-US" dirty="0">
                <a:ea typeface="MS PGothic" panose="020B0600070205080204" pitchFamily="34" charset="-128"/>
              </a:rPr>
              <a:t>Let b = number of blocks containing matching records</a:t>
            </a:r>
          </a:p>
          <a:p>
            <a:pPr lvl="1"/>
            <a:r>
              <a:rPr lang="en-US" altLang="en-US" i="1" dirty="0">
                <a:ea typeface="MS PGothic" panose="020B0600070205080204" pitchFamily="34" charset="-128"/>
              </a:rPr>
              <a:t>Cost</a:t>
            </a:r>
            <a:r>
              <a:rPr lang="en-US" altLang="en-US" dirty="0">
                <a:ea typeface="MS PGothic" panose="020B0600070205080204" pitchFamily="34" charset="-128"/>
              </a:rPr>
              <a: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b</a:t>
            </a:r>
            <a:endParaRPr lang="en-US" altLang="en-US" i="1" dirty="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641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641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669527DF-FFDC-4C5E-AEAD-2E439565E11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Using Indices</a:t>
            </a:r>
          </a:p>
        </p:txBody>
      </p:sp>
      <p:sp>
        <p:nvSpPr>
          <p:cNvPr id="316419" name="Rectangle 3">
            <a:extLst>
              <a:ext uri="{FF2B5EF4-FFF2-40B4-BE49-F238E27FC236}">
                <a16:creationId xmlns:a16="http://schemas.microsoft.com/office/drawing/2014/main" id="{7DB53E9F-8A74-4C7D-8CBA-255265F636D5}"/>
              </a:ext>
            </a:extLst>
          </p:cNvPr>
          <p:cNvSpPr>
            <a:spLocks noGrp="1" noChangeArrowheads="1"/>
          </p:cNvSpPr>
          <p:nvPr>
            <p:ph idx="1"/>
          </p:nvPr>
        </p:nvSpPr>
        <p:spPr>
          <a:xfrm>
            <a:off x="1775535" y="871993"/>
            <a:ext cx="5810376" cy="2394581"/>
          </a:xfrm>
        </p:spPr>
        <p:txBody>
          <a:bodyPr/>
          <a:lstStyle/>
          <a:p>
            <a:r>
              <a:rPr lang="en-US" altLang="en-US" b="1" dirty="0">
                <a:ea typeface="MS PGothic" panose="020B0600070205080204" pitchFamily="34" charset="-128"/>
              </a:rPr>
              <a:t>A4</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secondary index, equality on key/non-key</a:t>
            </a:r>
            <a:r>
              <a:rPr lang="en-US" altLang="en-US" dirty="0">
                <a:ea typeface="MS PGothic" panose="020B0600070205080204" pitchFamily="34" charset="-128"/>
              </a:rPr>
              <a:t>)</a:t>
            </a:r>
            <a:r>
              <a:rPr lang="en-US" altLang="en-US" i="1" dirty="0">
                <a:ea typeface="MS PGothic" panose="020B0600070205080204" pitchFamily="34" charset="-128"/>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a single record if the search-key is a candidate key</a:t>
            </a:r>
          </a:p>
          <a:p>
            <a:pPr lvl="2"/>
            <a:r>
              <a:rPr lang="en-US" altLang="en-US" i="1" dirty="0">
                <a:ea typeface="MS PGothic" panose="020B0600070205080204" pitchFamily="34" charset="-128"/>
              </a:rPr>
              <a:t>Cost = (h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+ 1)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endParaRPr lang="en-US" altLang="en-US" dirty="0">
              <a:ea typeface="MS PGothic" panose="020B0600070205080204" pitchFamily="34" charset="-128"/>
            </a:endParaRPr>
          </a:p>
          <a:p>
            <a:pPr lvl="1"/>
            <a:r>
              <a:rPr lang="en-US" altLang="en-US" dirty="0">
                <a:ea typeface="MS PGothic" panose="020B0600070205080204" pitchFamily="34" charset="-128"/>
              </a:rPr>
              <a:t>Retrieve multiple records if search-key is not a candidate key</a:t>
            </a:r>
          </a:p>
          <a:p>
            <a:pPr lvl="2"/>
            <a:r>
              <a:rPr lang="en-US" altLang="en-US" dirty="0">
                <a:ea typeface="MS PGothic" panose="020B0600070205080204" pitchFamily="34" charset="-128"/>
              </a:rPr>
              <a:t>each of </a:t>
            </a:r>
            <a:r>
              <a:rPr lang="en-US" altLang="en-US" i="1" dirty="0">
                <a:ea typeface="MS PGothic" panose="020B0600070205080204" pitchFamily="34" charset="-128"/>
              </a:rPr>
              <a:t>n</a:t>
            </a:r>
            <a:r>
              <a:rPr lang="en-US" altLang="en-US" dirty="0">
                <a:ea typeface="MS PGothic" panose="020B0600070205080204" pitchFamily="34" charset="-128"/>
              </a:rPr>
              <a:t> matching records may be on a different block  </a:t>
            </a:r>
          </a:p>
          <a:p>
            <a:pPr lvl="2"/>
            <a:r>
              <a:rPr lang="en-US" altLang="en-US" dirty="0">
                <a:ea typeface="MS PGothic" panose="020B0600070205080204" pitchFamily="34" charset="-128"/>
              </a:rPr>
              <a:t>Cost =  (</a:t>
            </a:r>
            <a:r>
              <a:rPr lang="en-US" altLang="en-US" i="1" dirty="0">
                <a:ea typeface="MS PGothic" panose="020B0600070205080204" pitchFamily="34" charset="-128"/>
              </a:rPr>
              <a:t>h</a:t>
            </a:r>
            <a:r>
              <a:rPr lang="en-US" altLang="en-US" i="1" baseline="-25000" dirty="0">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 </a:t>
            </a:r>
            <a:r>
              <a:rPr lang="en-US" altLang="en-US" i="1" dirty="0">
                <a:ea typeface="MS PGothic" panose="020B0600070205080204" pitchFamily="34" charset="-128"/>
              </a:rPr>
              <a:t>n)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T</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rPr>
              <a:t> </a:t>
            </a:r>
          </a:p>
          <a:p>
            <a:pPr lvl="3"/>
            <a:r>
              <a:rPr lang="en-US" altLang="en-US" dirty="0">
                <a:ea typeface="MS PGothic" panose="020B0600070205080204" pitchFamily="34" charset="-128"/>
              </a:rPr>
              <a:t>Can be very expensive!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63DD128C-77F0-4A3D-A3AD-12E6BC9F5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Selections Involving Comparisons</a:t>
            </a:r>
          </a:p>
        </p:txBody>
      </p:sp>
      <p:sp>
        <p:nvSpPr>
          <p:cNvPr id="318467" name="Rectangle 3">
            <a:extLst>
              <a:ext uri="{FF2B5EF4-FFF2-40B4-BE49-F238E27FC236}">
                <a16:creationId xmlns:a16="http://schemas.microsoft.com/office/drawing/2014/main" id="{C20946C2-54EF-43A4-BEEE-FF0078C6C2CB}"/>
              </a:ext>
            </a:extLst>
          </p:cNvPr>
          <p:cNvSpPr>
            <a:spLocks noGrp="1" noChangeArrowheads="1"/>
          </p:cNvSpPr>
          <p:nvPr>
            <p:ph idx="1"/>
          </p:nvPr>
        </p:nvSpPr>
        <p:spPr>
          <a:xfrm>
            <a:off x="1772531" y="881017"/>
            <a:ext cx="5729101" cy="3540590"/>
          </a:xfrm>
        </p:spPr>
        <p:txBody>
          <a:bodyPr/>
          <a:lstStyle/>
          <a:p>
            <a:pPr>
              <a:lnSpc>
                <a:spcPct val="90000"/>
              </a:lnSpc>
            </a:pPr>
            <a:r>
              <a:rPr kumimoji="0" lang="en-US" altLang="en-US" dirty="0">
                <a:ea typeface="MS PGothic" panose="020B0600070205080204" pitchFamily="34" charset="-128"/>
              </a:rPr>
              <a:t>Can implement selections of the form </a:t>
            </a:r>
            <a:r>
              <a:rPr kumimoji="0" lang="en-US" altLang="en-US"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or </a:t>
            </a:r>
            <a:r>
              <a:rPr kumimoji="0" lang="en-US" altLang="en-US" i="1" baseline="-25000" dirty="0">
                <a:ea typeface="MS PGothic" panose="020B0600070205080204" pitchFamily="34" charset="-128"/>
                <a:sym typeface="Symbol" panose="05050102010706020507" pitchFamily="18" charset="2"/>
              </a:rPr>
              <a:t>A </a:t>
            </a:r>
            <a:r>
              <a:rPr kumimoji="0" lang="en-US" altLang="en-US" baseline="-25000" dirty="0">
                <a:ea typeface="MS PGothic" panose="020B0600070205080204" pitchFamily="34" charset="-128"/>
                <a:sym typeface="Symbol" panose="05050102010706020507" pitchFamily="18" charset="2"/>
              </a:rPr>
              <a:t> </a:t>
            </a:r>
            <a:r>
              <a:rPr kumimoji="0" lang="en-US" altLang="en-US" i="1" baseline="-25000" dirty="0">
                <a:ea typeface="MS PGothic" panose="020B0600070205080204" pitchFamily="34" charset="-128"/>
                <a:sym typeface="Symbol" panose="05050102010706020507" pitchFamily="18" charset="2"/>
              </a:rPr>
              <a:t>V</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by using</a:t>
            </a:r>
          </a:p>
          <a:p>
            <a:pPr lvl="1">
              <a:lnSpc>
                <a:spcPct val="90000"/>
              </a:lnSpc>
            </a:pPr>
            <a:r>
              <a:rPr kumimoji="0" lang="en-US" altLang="en-US" dirty="0">
                <a:ea typeface="MS PGothic" panose="020B0600070205080204" pitchFamily="34" charset="-128"/>
                <a:sym typeface="Symbol" panose="05050102010706020507" pitchFamily="18" charset="2"/>
              </a:rPr>
              <a:t> a linear file scan,</a:t>
            </a:r>
          </a:p>
          <a:p>
            <a:pPr lvl="1">
              <a:lnSpc>
                <a:spcPct val="90000"/>
              </a:lnSpc>
            </a:pPr>
            <a:r>
              <a:rPr kumimoji="0" lang="en-US" altLang="en-US" dirty="0">
                <a:ea typeface="MS PGothic" panose="020B0600070205080204" pitchFamily="34" charset="-128"/>
                <a:sym typeface="Symbol" panose="05050102010706020507" pitchFamily="18" charset="2"/>
              </a:rPr>
              <a:t> or by using indices in the following ways:</a:t>
            </a:r>
          </a:p>
          <a:p>
            <a:pPr>
              <a:lnSpc>
                <a:spcPct val="90000"/>
              </a:lnSpc>
            </a:pPr>
            <a:r>
              <a:rPr lang="en-US" altLang="en-US" b="1" dirty="0">
                <a:ea typeface="MS PGothic" panose="020B0600070205080204" pitchFamily="34" charset="-128"/>
              </a:rPr>
              <a:t>A5</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a:t>
            </a:r>
            <a:r>
              <a:rPr lang="en-US" altLang="en-US" i="1" dirty="0">
                <a:ea typeface="MS PGothic" panose="020B0600070205080204" pitchFamily="34" charset="-128"/>
              </a:rPr>
              <a:t>.</a:t>
            </a:r>
            <a:r>
              <a:rPr lang="en-US" altLang="en-US" dirty="0">
                <a:ea typeface="MS PGothic" panose="020B0600070205080204" pitchFamily="34" charset="-128"/>
              </a:rPr>
              <a:t> (Relation is sorted on A)</a:t>
            </a:r>
            <a:endParaRPr lang="en-US" altLang="en-US" i="1" dirty="0">
              <a:ea typeface="MS PGothic" panose="020B0600070205080204" pitchFamily="34" charset="-128"/>
            </a:endParaRP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tuple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relation sequentially  from there</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relation sequentially till first tuple &gt; </a:t>
            </a:r>
            <a:r>
              <a:rPr kumimoji="0" lang="en-US" altLang="en-US" i="1"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do not use index</a:t>
            </a:r>
            <a:endParaRPr lang="en-US" altLang="en-US" dirty="0">
              <a:ea typeface="MS PGothic" panose="020B0600070205080204" pitchFamily="34" charset="-128"/>
            </a:endParaRPr>
          </a:p>
          <a:p>
            <a:pPr>
              <a:lnSpc>
                <a:spcPct val="90000"/>
              </a:lnSpc>
            </a:pPr>
            <a:r>
              <a:rPr lang="en-US" altLang="en-US" b="1" dirty="0">
                <a:ea typeface="MS PGothic" panose="020B0600070205080204" pitchFamily="34" charset="-128"/>
              </a:rPr>
              <a:t>A6</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clustering index, comparison</a:t>
            </a:r>
            <a:r>
              <a:rPr lang="en-US" altLang="en-US" dirty="0">
                <a:ea typeface="MS PGothic" panose="020B0600070205080204" pitchFamily="34" charset="-128"/>
              </a:rPr>
              <a:t>). </a:t>
            </a:r>
          </a:p>
          <a:p>
            <a:pPr lvl="2">
              <a:lnSpc>
                <a:spcPct val="90000"/>
              </a:lnSpc>
            </a:pPr>
            <a:r>
              <a:rPr lang="en-US" altLang="en-US" dirty="0">
                <a:ea typeface="MS PGothic" panose="020B0600070205080204" pitchFamily="34" charset="-128"/>
              </a:rPr>
              <a:t>For </a:t>
            </a:r>
            <a:r>
              <a:rPr kumimoji="0" lang="en-US" altLang="en-US" i="1"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A  V</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use index to find first index entry </a:t>
            </a:r>
            <a:r>
              <a:rPr kumimoji="0" lang="en-US" altLang="en-US" i="1" dirty="0">
                <a:ea typeface="MS PGothic" panose="020B0600070205080204" pitchFamily="34" charset="-128"/>
                <a:sym typeface="Symbol" panose="05050102010706020507" pitchFamily="18" charset="2"/>
              </a:rPr>
              <a:t> v</a:t>
            </a:r>
            <a:r>
              <a:rPr kumimoji="0" lang="en-US" altLang="en-US" dirty="0">
                <a:ea typeface="MS PGothic"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dirty="0">
                <a:ea typeface="MS PGothic" panose="020B0600070205080204" pitchFamily="34" charset="-128"/>
                <a:sym typeface="Symbol" panose="05050102010706020507" pitchFamily="18" charset="2"/>
              </a:rPr>
              <a:t>For </a:t>
            </a:r>
            <a:r>
              <a:rPr kumimoji="0" lang="en-US" altLang="en-US" i="1" baseline="-25000" dirty="0">
                <a:ea typeface="MS PGothic" panose="020B0600070205080204" pitchFamily="34" charset="-128"/>
                <a:sym typeface="Symbol" panose="05050102010706020507" pitchFamily="18" charset="2"/>
              </a:rPr>
              <a:t>A</a:t>
            </a:r>
            <a:r>
              <a:rPr kumimoji="0" lang="en-US" altLang="en-US" baseline="-25000" dirty="0">
                <a:ea typeface="MS PGothic" panose="020B0600070205080204" pitchFamily="34" charset="-128"/>
                <a:sym typeface="Symbol" panose="05050102010706020507" pitchFamily="18" charset="2"/>
              </a:rPr>
              <a:t></a:t>
            </a:r>
            <a:r>
              <a:rPr kumimoji="0" lang="en-US" altLang="en-US" i="1" baseline="-25000" dirty="0">
                <a:ea typeface="MS PGothic" panose="020B0600070205080204" pitchFamily="34" charset="-128"/>
                <a:sym typeface="Symbol" panose="05050102010706020507" pitchFamily="18" charset="2"/>
              </a:rPr>
              <a:t>V </a:t>
            </a:r>
            <a:r>
              <a:rPr kumimoji="0" lang="en-US" altLang="en-US" dirty="0">
                <a:ea typeface="MS PGothic" panose="020B0600070205080204" pitchFamily="34" charset="-128"/>
                <a:sym typeface="Symbol" panose="05050102010706020507" pitchFamily="18" charset="2"/>
              </a:rPr>
              <a:t>(</a:t>
            </a:r>
            <a:r>
              <a:rPr kumimoji="0" lang="en-US" altLang="en-US" i="1" dirty="0">
                <a:ea typeface="MS PGothic" panose="020B0600070205080204" pitchFamily="34" charset="-128"/>
                <a:sym typeface="Symbol" panose="05050102010706020507" pitchFamily="18" charset="2"/>
              </a:rPr>
              <a:t>r</a:t>
            </a:r>
            <a:r>
              <a:rPr kumimoji="0" lang="en-US" altLang="en-US" dirty="0">
                <a:ea typeface="MS PGothic" panose="020B0600070205080204" pitchFamily="34" charset="-128"/>
                <a:sym typeface="Symbol" panose="05050102010706020507" pitchFamily="18" charset="2"/>
              </a:rPr>
              <a:t>) just scan leaf pages of index finding pointers to records, till first entry &gt; </a:t>
            </a:r>
            <a:r>
              <a:rPr kumimoji="0" lang="en-US" altLang="en-US" i="1" dirty="0">
                <a:ea typeface="MS PGothic" panose="020B0600070205080204" pitchFamily="34" charset="-128"/>
                <a:sym typeface="Symbol" panose="05050102010706020507" pitchFamily="18" charset="2"/>
              </a:rPr>
              <a:t>v</a:t>
            </a:r>
            <a:endParaRPr lang="en-US" altLang="en-US" i="1" dirty="0">
              <a:ea typeface="MS PGothic" panose="020B0600070205080204" pitchFamily="34" charset="-128"/>
            </a:endParaRPr>
          </a:p>
          <a:p>
            <a:pPr lvl="2">
              <a:lnSpc>
                <a:spcPct val="90000"/>
              </a:lnSpc>
            </a:pPr>
            <a:r>
              <a:rPr kumimoji="0" lang="en-US" altLang="en-US" dirty="0">
                <a:ea typeface="MS PGothic" panose="020B0600070205080204" pitchFamily="34" charset="-128"/>
                <a:sym typeface="Symbol" panose="05050102010706020507" pitchFamily="18" charset="2"/>
              </a:rPr>
              <a:t>In either case, retrieve records that are pointed to</a:t>
            </a:r>
          </a:p>
          <a:p>
            <a:pPr lvl="2">
              <a:lnSpc>
                <a:spcPct val="90000"/>
              </a:lnSpc>
            </a:pPr>
            <a:r>
              <a:rPr kumimoji="0" lang="en-US" altLang="en-US" dirty="0">
                <a:ea typeface="MS PGothic" panose="020B0600070205080204" pitchFamily="34" charset="-128"/>
                <a:sym typeface="Symbol" panose="05050102010706020507" pitchFamily="18" charset="2"/>
              </a:rPr>
              <a:t>requires an I/O per record;</a:t>
            </a:r>
            <a:r>
              <a:rPr lang="en-US" altLang="en-US" dirty="0">
                <a:ea typeface="MS PGothic" panose="020B0600070205080204" pitchFamily="34" charset="-128"/>
              </a:rPr>
              <a:t> Linear file scan may be cheaper!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a:extLst>
              <a:ext uri="{FF2B5EF4-FFF2-40B4-BE49-F238E27FC236}">
                <a16:creationId xmlns:a16="http://schemas.microsoft.com/office/drawing/2014/main" id="{7FD05BB0-1BC5-4784-9BDD-C08905CE858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Implementation of Complex Selections</a:t>
            </a:r>
          </a:p>
        </p:txBody>
      </p:sp>
      <p:sp>
        <p:nvSpPr>
          <p:cNvPr id="319491" name="Rectangle 3">
            <a:extLst>
              <a:ext uri="{FF2B5EF4-FFF2-40B4-BE49-F238E27FC236}">
                <a16:creationId xmlns:a16="http://schemas.microsoft.com/office/drawing/2014/main" id="{BB2B64C1-1D3F-4E22-A3D1-7315FFB6625A}"/>
              </a:ext>
            </a:extLst>
          </p:cNvPr>
          <p:cNvSpPr>
            <a:spLocks noGrp="1" noChangeArrowheads="1"/>
          </p:cNvSpPr>
          <p:nvPr>
            <p:ph idx="1"/>
          </p:nvPr>
        </p:nvSpPr>
        <p:spPr>
          <a:xfrm>
            <a:off x="1779187" y="890041"/>
            <a:ext cx="5629229" cy="3630827"/>
          </a:xfrm>
        </p:spPr>
        <p:txBody>
          <a:bodyPr/>
          <a:lstStyle/>
          <a:p>
            <a:pPr>
              <a:tabLst>
                <a:tab pos="1753791" algn="l"/>
              </a:tabLst>
            </a:pPr>
            <a:r>
              <a:rPr lang="en-US" altLang="en-US" b="1" dirty="0">
                <a:ea typeface="MS PGothic" panose="020B0600070205080204" pitchFamily="34" charset="-128"/>
                <a:sym typeface="Greek Symbols" pitchFamily="18" charset="2"/>
              </a:rPr>
              <a:t>Conjunction: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p>
          <a:p>
            <a:pPr>
              <a:tabLst>
                <a:tab pos="1753791" algn="l"/>
              </a:tabLst>
            </a:pPr>
            <a:r>
              <a:rPr lang="en-US" altLang="en-US" b="1" dirty="0">
                <a:ea typeface="MS PGothic" panose="020B0600070205080204" pitchFamily="34" charset="-128"/>
              </a:rPr>
              <a:t>A7</a:t>
            </a:r>
            <a:r>
              <a:rPr lang="en-US" altLang="en-US" dirty="0">
                <a:ea typeface="MS PGothic" panose="020B0600070205080204" pitchFamily="34" charset="-128"/>
              </a:rPr>
              <a:t> (</a:t>
            </a:r>
            <a:r>
              <a:rPr lang="en-US" altLang="en-US" b="1" dirty="0">
                <a:solidFill>
                  <a:srgbClr val="002060"/>
                </a:solidFill>
                <a:ea typeface="MS PGothic" panose="020B0600070205080204" pitchFamily="34" charset="-128"/>
              </a:rPr>
              <a:t>conjunctive selection using one index</a:t>
            </a:r>
            <a:r>
              <a:rPr lang="en-US" altLang="en-US" dirty="0">
                <a:ea typeface="MS PGothic" panose="020B0600070205080204" pitchFamily="34" charset="-128"/>
              </a:rPr>
              <a:t>).</a:t>
            </a:r>
            <a:r>
              <a:rPr lang="en-US" altLang="en-US" i="1" dirty="0">
                <a:ea typeface="MS PGothic" panose="020B0600070205080204" pitchFamily="34" charset="-128"/>
              </a:rPr>
              <a:t>  </a:t>
            </a:r>
          </a:p>
          <a:p>
            <a:pPr lvl="1">
              <a:tabLst>
                <a:tab pos="1753791" algn="l"/>
              </a:tabLst>
            </a:pPr>
            <a:r>
              <a:rPr lang="en-US" altLang="en-US" dirty="0">
                <a:ea typeface="MS PGothic" panose="020B0600070205080204" pitchFamily="34" charset="-128"/>
              </a:rPr>
              <a:t>Select a combination of </a:t>
            </a:r>
            <a:r>
              <a:rPr lang="en-US" altLang="en-US"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Greek Symbols" pitchFamily="18" charset="2"/>
              </a:rPr>
              <a:t>i</a:t>
            </a:r>
            <a:r>
              <a:rPr lang="en-US" altLang="en-US" dirty="0">
                <a:ea typeface="MS PGothic" panose="020B0600070205080204" pitchFamily="34" charset="-128"/>
                <a:sym typeface="Greek Symbols" pitchFamily="18" charset="2"/>
              </a:rPr>
              <a:t> and algorithms A1 through A7 that results in the least cost for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Greek Symbols" pitchFamily="18" charset="2"/>
              </a:rPr>
              <a:t> (</a:t>
            </a:r>
            <a:r>
              <a:rPr lang="en-US" altLang="en-US" i="1" dirty="0">
                <a:ea typeface="MS PGothic" panose="020B0600070205080204" pitchFamily="34" charset="-128"/>
                <a:sym typeface="Greek Symbols" pitchFamily="18" charset="2"/>
              </a:rPr>
              <a:t>r).</a:t>
            </a:r>
          </a:p>
          <a:p>
            <a:pPr lvl="1">
              <a:tabLst>
                <a:tab pos="1753791" algn="l"/>
              </a:tabLst>
            </a:pPr>
            <a:r>
              <a:rPr lang="en-US" altLang="en-US" i="1" dirty="0">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Test other conditions on tuple after fetching it into memory buffer.</a:t>
            </a:r>
          </a:p>
          <a:p>
            <a:pPr>
              <a:tabLst>
                <a:tab pos="1753791" algn="l"/>
              </a:tabLst>
            </a:pPr>
            <a:r>
              <a:rPr lang="en-US" altLang="en-US" b="1" dirty="0">
                <a:ea typeface="MS PGothic" panose="020B0600070205080204" pitchFamily="34" charset="-128"/>
                <a:sym typeface="Greek Symbols" pitchFamily="18" charset="2"/>
              </a:rPr>
              <a:t>A8</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using composite index</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Use appropriate composite (multiple-key) index if available.</a:t>
            </a:r>
          </a:p>
          <a:p>
            <a:pPr>
              <a:tabLst>
                <a:tab pos="1753791" algn="l"/>
              </a:tabLst>
            </a:pPr>
            <a:r>
              <a:rPr lang="en-US" altLang="en-US" b="1" dirty="0">
                <a:ea typeface="MS PGothic" panose="020B0600070205080204" pitchFamily="34" charset="-128"/>
                <a:sym typeface="Greek Symbols" pitchFamily="18" charset="2"/>
              </a:rPr>
              <a:t>A9</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conjunctive selection by intersection of identifiers</a:t>
            </a:r>
            <a:r>
              <a:rPr lang="en-US" altLang="en-US" i="1" dirty="0">
                <a:ea typeface="MS PGothic" panose="020B0600070205080204" pitchFamily="34" charset="-128"/>
                <a:sym typeface="Greek Symbols" pitchFamily="18" charset="2"/>
              </a:rPr>
              <a:t>).</a:t>
            </a:r>
            <a:r>
              <a:rPr lang="en-US" altLang="en-US" dirty="0">
                <a:ea typeface="MS PGothic" panose="020B0600070205080204" pitchFamily="34" charset="-128"/>
                <a:sym typeface="Greek Symbols" pitchFamily="18" charset="2"/>
              </a:rPr>
              <a:t> </a:t>
            </a:r>
          </a:p>
          <a:p>
            <a:pPr lvl="1">
              <a:tabLst>
                <a:tab pos="1753791" algn="l"/>
              </a:tabLst>
            </a:pPr>
            <a:r>
              <a:rPr lang="en-US" altLang="en-US" dirty="0">
                <a:ea typeface="MS PGothic" panose="020B0600070205080204" pitchFamily="34" charset="-128"/>
                <a:sym typeface="Greek Symbols" pitchFamily="18" charset="2"/>
              </a:rPr>
              <a:t>Requires indices with record pointers. </a:t>
            </a:r>
          </a:p>
          <a:p>
            <a:pPr lvl="1">
              <a:tabLst>
                <a:tab pos="1753791" algn="l"/>
              </a:tabLst>
            </a:pPr>
            <a:r>
              <a:rPr lang="en-US" altLang="en-US" dirty="0">
                <a:ea typeface="MS PGothic" panose="020B0600070205080204" pitchFamily="34" charset="-128"/>
                <a:sym typeface="Greek Symbols" pitchFamily="18" charset="2"/>
              </a:rPr>
              <a:t>Use corresponding index for each condition, and take intersection of all the obtained sets of record pointers. </a:t>
            </a:r>
          </a:p>
          <a:p>
            <a:pPr lvl="1">
              <a:tabLst>
                <a:tab pos="1753791" algn="l"/>
              </a:tabLst>
            </a:pPr>
            <a:r>
              <a:rPr lang="en-US" altLang="en-US" dirty="0">
                <a:ea typeface="MS PGothic" panose="020B0600070205080204" pitchFamily="34" charset="-128"/>
                <a:sym typeface="Greek Symbols" pitchFamily="18" charset="2"/>
              </a:rPr>
              <a:t>Then fetch records from file</a:t>
            </a:r>
          </a:p>
          <a:p>
            <a:pPr lvl="1">
              <a:tabLst>
                <a:tab pos="1753791" algn="l"/>
              </a:tabLst>
            </a:pPr>
            <a:r>
              <a:rPr lang="en-US" altLang="en-US" dirty="0">
                <a:ea typeface="MS PGothic" panose="020B0600070205080204" pitchFamily="34" charset="-128"/>
                <a:sym typeface="Greek Symbols" pitchFamily="18" charset="2"/>
              </a:rPr>
              <a:t>If some conditions do not have appropriate indices, apply test in memory.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7CA54525-062A-441C-8B55-B1782A395DC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Algorithms for Complex Selections</a:t>
            </a:r>
          </a:p>
        </p:txBody>
      </p:sp>
      <p:sp>
        <p:nvSpPr>
          <p:cNvPr id="320515" name="Rectangle 3">
            <a:extLst>
              <a:ext uri="{FF2B5EF4-FFF2-40B4-BE49-F238E27FC236}">
                <a16:creationId xmlns:a16="http://schemas.microsoft.com/office/drawing/2014/main" id="{855EF866-759B-4729-84CD-6D98CCFE5699}"/>
              </a:ext>
            </a:extLst>
          </p:cNvPr>
          <p:cNvSpPr>
            <a:spLocks noGrp="1" noChangeArrowheads="1"/>
          </p:cNvSpPr>
          <p:nvPr>
            <p:ph idx="1"/>
          </p:nvPr>
        </p:nvSpPr>
        <p:spPr>
          <a:xfrm>
            <a:off x="1772531" y="893457"/>
            <a:ext cx="5695809" cy="2926980"/>
          </a:xfrm>
        </p:spPr>
        <p:txBody>
          <a:bodyPr/>
          <a:lstStyle/>
          <a:p>
            <a:r>
              <a:rPr lang="en-US" altLang="en-US" b="1" dirty="0">
                <a:ea typeface="MS PGothic" panose="020B0600070205080204" pitchFamily="34" charset="-128"/>
                <a:sym typeface="Symbol" panose="05050102010706020507" pitchFamily="18" charset="2"/>
              </a:rPr>
              <a:t>Disjunction:</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1</a:t>
            </a:r>
            <a:r>
              <a:rPr lang="en-US" altLang="en-US" dirty="0">
                <a:ea typeface="MS PGothic" panose="020B0600070205080204" pitchFamily="34" charset="-128"/>
                <a:sym typeface="Symbol" panose="05050102010706020507" pitchFamily="18" charset="2"/>
              </a:rPr>
              <a:t> </a:t>
            </a:r>
            <a:r>
              <a:rPr lang="en-US" altLang="en-US" baseline="-25000"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Greek Symbols" pitchFamily="18" charset="2"/>
              </a:rPr>
              <a:t>2 </a:t>
            </a:r>
            <a:r>
              <a:rPr lang="en-US" altLang="en-US" dirty="0">
                <a:ea typeface="MS PGothic" panose="020B0600070205080204" pitchFamily="34" charset="-128"/>
                <a:sym typeface="Symbol" panose="05050102010706020507" pitchFamily="18" charset="2"/>
              </a:rPr>
              <a:t>. . . </a:t>
            </a:r>
            <a:r>
              <a:rPr lang="en-US" altLang="en-US" baseline="-25000" dirty="0">
                <a:ea typeface="MS PGothic" panose="020B0600070205080204" pitchFamily="34" charset="-128"/>
                <a:sym typeface="Symbol" panose="05050102010706020507" pitchFamily="18" charset="2"/>
              </a:rPr>
              <a:t></a:t>
            </a:r>
            <a:r>
              <a:rPr lang="en-US" altLang="en-US" i="1" baseline="-25000" dirty="0">
                <a:ea typeface="MS PGothic" panose="020B0600070205080204" pitchFamily="34" charset="-128"/>
                <a:sym typeface="Greek Symbols" pitchFamily="18" charset="2"/>
              </a:rPr>
              <a:t>n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 </a:t>
            </a:r>
            <a:endParaRPr lang="en-US" altLang="en-US" dirty="0">
              <a:ea typeface="MS PGothic" panose="020B0600070205080204" pitchFamily="34" charset="-128"/>
              <a:sym typeface="Symbol" panose="05050102010706020507" pitchFamily="18" charset="2"/>
            </a:endParaRPr>
          </a:p>
          <a:p>
            <a:r>
              <a:rPr lang="en-US" altLang="en-US" b="1" dirty="0">
                <a:ea typeface="MS PGothic" panose="020B0600070205080204" pitchFamily="34" charset="-128"/>
                <a:sym typeface="Greek Symbols" pitchFamily="18" charset="2"/>
              </a:rPr>
              <a:t>A10</a:t>
            </a:r>
            <a:r>
              <a:rPr lang="en-US" altLang="en-US" dirty="0">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disjunctive selection by union of identifiers</a:t>
            </a:r>
            <a:r>
              <a:rPr lang="en-US" altLang="en-US" dirty="0">
                <a:ea typeface="MS PGothic" panose="020B0600070205080204" pitchFamily="34" charset="-128"/>
                <a:sym typeface="Greek Symbols" pitchFamily="18" charset="2"/>
              </a:rPr>
              <a:t>). </a:t>
            </a:r>
          </a:p>
          <a:p>
            <a:pPr lvl="1"/>
            <a:r>
              <a:rPr lang="en-US" altLang="en-US" dirty="0">
                <a:ea typeface="MS PGothic" panose="020B0600070205080204" pitchFamily="34" charset="-128"/>
                <a:sym typeface="Greek Symbols" pitchFamily="18" charset="2"/>
              </a:rPr>
              <a:t>Applicable if </a:t>
            </a:r>
            <a:r>
              <a:rPr lang="en-US" altLang="en-US" i="1" dirty="0">
                <a:ea typeface="MS PGothic" panose="020B0600070205080204" pitchFamily="34" charset="-128"/>
                <a:sym typeface="Greek Symbols" pitchFamily="18" charset="2"/>
              </a:rPr>
              <a:t>all </a:t>
            </a:r>
            <a:r>
              <a:rPr lang="en-US" altLang="en-US" dirty="0">
                <a:ea typeface="MS PGothic" panose="020B0600070205080204" pitchFamily="34" charset="-128"/>
                <a:sym typeface="Greek Symbols" pitchFamily="18" charset="2"/>
              </a:rPr>
              <a:t> conditions have available indices.  </a:t>
            </a:r>
          </a:p>
          <a:p>
            <a:pPr lvl="2"/>
            <a:r>
              <a:rPr lang="en-US" altLang="en-US" dirty="0">
                <a:ea typeface="MS PGothic" panose="020B0600070205080204" pitchFamily="34" charset="-128"/>
                <a:sym typeface="Greek Symbols" pitchFamily="18" charset="2"/>
              </a:rPr>
              <a:t>Otherwise use linear scan.</a:t>
            </a:r>
          </a:p>
          <a:p>
            <a:pPr lvl="1"/>
            <a:r>
              <a:rPr lang="en-US" altLang="en-US" dirty="0">
                <a:ea typeface="MS PGothic" panose="020B0600070205080204" pitchFamily="34" charset="-128"/>
                <a:sym typeface="Greek Symbols" pitchFamily="18" charset="2"/>
              </a:rPr>
              <a:t>Use corresponding index for each condition, and take union of all the obtained sets of record pointers. </a:t>
            </a:r>
          </a:p>
          <a:p>
            <a:pPr lvl="1"/>
            <a:r>
              <a:rPr lang="en-US" altLang="en-US" dirty="0">
                <a:ea typeface="MS PGothic" panose="020B0600070205080204" pitchFamily="34" charset="-128"/>
                <a:sym typeface="Greek Symbols" pitchFamily="18" charset="2"/>
              </a:rPr>
              <a:t>Then fetch records from file</a:t>
            </a:r>
          </a:p>
          <a:p>
            <a:r>
              <a:rPr lang="en-US" altLang="en-US" b="1" dirty="0">
                <a:ea typeface="MS PGothic" panose="020B0600070205080204" pitchFamily="34" charset="-128"/>
                <a:sym typeface="Symbol" panose="05050102010706020507" pitchFamily="18" charset="2"/>
              </a:rPr>
              <a:t>Negation:  </a:t>
            </a:r>
            <a:r>
              <a:rPr lang="en-US" altLang="en-US" dirty="0">
                <a:ea typeface="MS PGothic" panose="020B0600070205080204" pitchFamily="34" charset="-128"/>
                <a:sym typeface="Symbol" panose="05050102010706020507" pitchFamily="18" charset="2"/>
              </a:rPr>
              <a:t></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r)</a:t>
            </a:r>
          </a:p>
          <a:p>
            <a:pPr lvl="1"/>
            <a:r>
              <a:rPr lang="en-US" altLang="en-US" dirty="0">
                <a:ea typeface="MS PGothic" panose="020B0600070205080204" pitchFamily="34" charset="-128"/>
                <a:sym typeface="Symbol" panose="05050102010706020507" pitchFamily="18" charset="2"/>
              </a:rPr>
              <a:t>Use linear scan on file</a:t>
            </a:r>
          </a:p>
          <a:p>
            <a:pPr lvl="1"/>
            <a:r>
              <a:rPr lang="en-US" altLang="en-US" dirty="0">
                <a:ea typeface="MS PGothic" panose="020B0600070205080204" pitchFamily="34" charset="-128"/>
                <a:sym typeface="Symbol" panose="05050102010706020507" pitchFamily="18" charset="2"/>
              </a:rPr>
              <a:t>If very few records satisfy , and an index is applicable to </a:t>
            </a:r>
          </a:p>
          <a:p>
            <a:pPr lvl="2"/>
            <a:r>
              <a:rPr lang="en-US" altLang="en-US" dirty="0">
                <a:ea typeface="MS PGothic" panose="020B0600070205080204" pitchFamily="34" charset="-128"/>
                <a:sym typeface="Symbol" panose="05050102010706020507" pitchFamily="18" charset="2"/>
              </a:rPr>
              <a:t> Find satisfying records using index and fetch from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5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30ADAA97-BAE6-4F68-846B-69138BFF140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Sorting</a:t>
            </a:r>
          </a:p>
        </p:txBody>
      </p:sp>
      <p:sp>
        <p:nvSpPr>
          <p:cNvPr id="35843" name="Rectangle 3">
            <a:extLst>
              <a:ext uri="{FF2B5EF4-FFF2-40B4-BE49-F238E27FC236}">
                <a16:creationId xmlns:a16="http://schemas.microsoft.com/office/drawing/2014/main" id="{363E5989-E98B-420C-AFB3-5AD92AE20EC1}"/>
              </a:ext>
            </a:extLst>
          </p:cNvPr>
          <p:cNvSpPr>
            <a:spLocks noGrp="1" noChangeArrowheads="1"/>
          </p:cNvSpPr>
          <p:nvPr>
            <p:ph idx="1"/>
          </p:nvPr>
        </p:nvSpPr>
        <p:spPr>
          <a:xfrm>
            <a:off x="1788851" y="926137"/>
            <a:ext cx="5626223" cy="1564400"/>
          </a:xfrm>
        </p:spPr>
        <p:txBody>
          <a:bodyPr/>
          <a:lstStyle/>
          <a:p>
            <a:r>
              <a:rPr lang="en-US" altLang="en-US" dirty="0">
                <a:ea typeface="MS PGothic" panose="020B0600070205080204" pitchFamily="34" charset="-128"/>
              </a:rPr>
              <a:t>We may build an index on the relation, and then use the index to read the relation in sorted order.  May lead to one disk block access for each tuple.</a:t>
            </a:r>
          </a:p>
          <a:p>
            <a:r>
              <a:rPr lang="en-US" altLang="en-US" dirty="0">
                <a:ea typeface="MS PGothic" panose="020B0600070205080204" pitchFamily="34" charset="-128"/>
              </a:rPr>
              <a:t>For relations that fit in memory, techniques like quicksort can be used.  </a:t>
            </a:r>
          </a:p>
          <a:p>
            <a:pPr lvl="1"/>
            <a:r>
              <a:rPr lang="en-US" altLang="en-US" dirty="0">
                <a:ea typeface="MS PGothic" panose="020B0600070205080204" pitchFamily="34" charset="-128"/>
              </a:rPr>
              <a:t>For relations that don</a:t>
            </a:r>
            <a:r>
              <a:rPr lang="ja-JP" altLang="en-US" dirty="0">
                <a:ea typeface="MS PGothic" panose="020B0600070205080204" pitchFamily="34" charset="-128"/>
              </a:rPr>
              <a:t>’</a:t>
            </a:r>
            <a:r>
              <a:rPr lang="en-US" altLang="ja-JP" dirty="0">
                <a:ea typeface="MS PGothic" panose="020B0600070205080204" pitchFamily="34" charset="-128"/>
              </a:rPr>
              <a:t>t fit in memory, </a:t>
            </a:r>
            <a:r>
              <a:rPr lang="en-US" altLang="ja-JP" b="1" dirty="0">
                <a:ea typeface="MS PGothic" panose="020B0600070205080204" pitchFamily="34" charset="-128"/>
              </a:rPr>
              <a:t>external sort-merge </a:t>
            </a:r>
            <a:r>
              <a:rPr lang="en-US" altLang="ja-JP" dirty="0">
                <a:ea typeface="MS PGothic" panose="020B0600070205080204" pitchFamily="34" charset="-128"/>
              </a:rPr>
              <a:t>is a good choice. </a:t>
            </a:r>
            <a:endParaRPr lang="en-US" altLang="en-US" dirty="0">
              <a:ea typeface="MS PGothic" panose="020B0600070205080204"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a:extLst>
              <a:ext uri="{FF2B5EF4-FFF2-40B4-BE49-F238E27FC236}">
                <a16:creationId xmlns:a16="http://schemas.microsoft.com/office/drawing/2014/main" id="{857CDEC3-6BD7-4F5B-9D23-EF0F2519ACC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 (Cont.)</a:t>
            </a:r>
          </a:p>
        </p:txBody>
      </p:sp>
      <p:sp>
        <p:nvSpPr>
          <p:cNvPr id="54275" name="Rectangle 3">
            <a:extLst>
              <a:ext uri="{FF2B5EF4-FFF2-40B4-BE49-F238E27FC236}">
                <a16:creationId xmlns:a16="http://schemas.microsoft.com/office/drawing/2014/main" id="{F91C2E64-0FB9-436E-9F23-CCE048FE2E75}"/>
              </a:ext>
            </a:extLst>
          </p:cNvPr>
          <p:cNvSpPr>
            <a:spLocks noGrp="1" noChangeArrowheads="1"/>
          </p:cNvSpPr>
          <p:nvPr>
            <p:ph idx="1"/>
          </p:nvPr>
        </p:nvSpPr>
        <p:spPr>
          <a:xfrm>
            <a:off x="1785848" y="873919"/>
            <a:ext cx="5675834" cy="3902869"/>
          </a:xfrm>
        </p:spPr>
        <p:txBody>
          <a:bodyPr/>
          <a:lstStyle/>
          <a:p>
            <a:r>
              <a:rPr lang="en-US" altLang="en-US" dirty="0">
                <a:ea typeface="MS PGothic" panose="020B0600070205080204" pitchFamily="34" charset="-128"/>
              </a:rPr>
              <a:t>In the worst case, if there is enough memory only to hold one block of each relation, the estimated cost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sz="1500" i="1" dirty="0">
                <a:ea typeface="MS PGothic" panose="020B0600070205080204" pitchFamily="34" charset="-128"/>
              </a:rPr>
              <a:t>n</a:t>
            </a:r>
            <a:r>
              <a:rPr lang="en-US" altLang="en-US" sz="1500" i="1" baseline="-25000" dirty="0">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b</a:t>
            </a:r>
            <a:r>
              <a:rPr lang="en-US" altLang="en-US" sz="1500" i="1" baseline="-25000" dirty="0">
                <a:ea typeface="MS PGothic" panose="020B0600070205080204" pitchFamily="34" charset="-128"/>
                <a:sym typeface="Symbol" panose="05050102010706020507" pitchFamily="18" charset="2"/>
              </a:rPr>
              <a:t>s</a:t>
            </a:r>
            <a:r>
              <a:rPr lang="en-US" altLang="en-US" sz="1500" dirty="0">
                <a:ea typeface="MS PGothic" panose="020B0600070205080204" pitchFamily="34" charset="-128"/>
                <a:sym typeface="Symbol" panose="05050102010706020507" pitchFamily="18" charset="2"/>
              </a:rPr>
              <a:t> +</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plus  </a:t>
            </a:r>
            <a:r>
              <a:rPr lang="en-US" altLang="en-US" sz="1500" i="1" dirty="0" err="1">
                <a:ea typeface="MS PGothic" panose="020B0600070205080204" pitchFamily="34" charset="-128"/>
              </a:rPr>
              <a:t>n</a:t>
            </a:r>
            <a:r>
              <a:rPr lang="en-US" altLang="en-US" sz="1500" i="1" baseline="-25000" dirty="0" err="1">
                <a:ea typeface="MS PGothic" panose="020B0600070205080204" pitchFamily="34" charset="-128"/>
              </a:rPr>
              <a:t>r</a:t>
            </a:r>
            <a:r>
              <a:rPr lang="en-US" altLang="en-US" sz="1500" i="1" dirty="0">
                <a:ea typeface="MS PGothic" panose="020B0600070205080204" pitchFamily="34" charset="-128"/>
              </a:rPr>
              <a:t> </a:t>
            </a:r>
            <a:r>
              <a:rPr lang="en-US" altLang="en-US" sz="1500" dirty="0">
                <a:ea typeface="MS PGothic" panose="020B0600070205080204" pitchFamily="34" charset="-128"/>
                <a:sym typeface="Symbol" panose="05050102010706020507" pitchFamily="18" charset="2"/>
              </a:rPr>
              <a:t>+</a:t>
            </a:r>
            <a:r>
              <a:rPr lang="en-US" altLang="en-US" sz="1500" i="1" dirty="0">
                <a:ea typeface="MS PGothic" panose="020B0600070205080204" pitchFamily="34" charset="-128"/>
                <a:sym typeface="Symbol" panose="05050102010706020507" pitchFamily="18" charset="2"/>
              </a:rPr>
              <a:t> </a:t>
            </a:r>
            <a:r>
              <a:rPr lang="en-US" altLang="en-US" sz="1500" i="1" dirty="0" err="1">
                <a:ea typeface="MS PGothic" panose="020B0600070205080204" pitchFamily="34" charset="-128"/>
                <a:sym typeface="Symbol" panose="05050102010706020507" pitchFamily="18" charset="2"/>
              </a:rPr>
              <a:t>b</a:t>
            </a:r>
            <a:r>
              <a:rPr lang="en-US" altLang="en-US" sz="1500" i="1" baseline="-25000" dirty="0" err="1">
                <a:ea typeface="MS PGothic" panose="020B0600070205080204" pitchFamily="34" charset="-128"/>
                <a:sym typeface="Symbol" panose="05050102010706020507" pitchFamily="18" charset="2"/>
              </a:rPr>
              <a:t>r</a:t>
            </a:r>
            <a:r>
              <a:rPr lang="en-US" altLang="en-US" sz="1500"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seeks</a:t>
            </a:r>
            <a:endParaRPr lang="en-US" altLang="en-US" sz="1200" dirty="0">
              <a:ea typeface="MS PGothic" panose="020B0600070205080204" pitchFamily="34" charset="-128"/>
              <a:sym typeface="Symbol" panose="05050102010706020507" pitchFamily="18" charset="2"/>
            </a:endParaRPr>
          </a:p>
          <a:p>
            <a:r>
              <a:rPr lang="en-US" altLang="en-US" dirty="0">
                <a:ea typeface="MS PGothic" panose="020B0600070205080204" pitchFamily="34" charset="-128"/>
                <a:sym typeface="Symbol" panose="05050102010706020507" pitchFamily="18" charset="2"/>
              </a:rPr>
              <a:t>If the smaller relation fits entirely in memory, use that as the inner relation.</a:t>
            </a:r>
          </a:p>
          <a:p>
            <a:pPr lvl="1"/>
            <a:r>
              <a:rPr lang="en-US" altLang="en-US" dirty="0">
                <a:ea typeface="MS PGothic" panose="020B0600070205080204" pitchFamily="34" charset="-128"/>
                <a:sym typeface="Symbol" panose="05050102010706020507" pitchFamily="18" charset="2"/>
              </a:rPr>
              <a:t> Reduces cost to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 + </a:t>
            </a:r>
            <a:r>
              <a:rPr lang="en-US" altLang="en-US" i="1" dirty="0">
                <a:ea typeface="MS PGothic" panose="020B0600070205080204" pitchFamily="34" charset="-128"/>
                <a:sym typeface="Symbol" panose="05050102010706020507" pitchFamily="18" charset="2"/>
              </a:rPr>
              <a:t>b</a:t>
            </a:r>
            <a:r>
              <a:rPr lang="en-US" altLang="en-US" i="1" baseline="-25000" dirty="0">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block transfers and 2 seeks</a:t>
            </a:r>
          </a:p>
          <a:p>
            <a:r>
              <a:rPr lang="en-US" altLang="en-US" dirty="0">
                <a:ea typeface="MS PGothic" panose="020B0600070205080204" pitchFamily="34" charset="-128"/>
                <a:sym typeface="Symbol" panose="05050102010706020507" pitchFamily="18" charset="2"/>
              </a:rPr>
              <a:t>Assuming worst case memory availability cost estimate is</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student </a:t>
            </a:r>
            <a:r>
              <a:rPr lang="en-US" altLang="en-US" dirty="0">
                <a:ea typeface="MS PGothic" panose="020B0600070205080204" pitchFamily="34" charset="-128"/>
                <a:sym typeface="Symbol" panose="05050102010706020507" pitchFamily="18" charset="2"/>
              </a:rPr>
              <a:t>as outer relation:</a:t>
            </a:r>
          </a:p>
          <a:p>
            <a:pPr lvl="2"/>
            <a:r>
              <a:rPr lang="en-US" altLang="en-US" dirty="0">
                <a:ea typeface="MS PGothic" panose="020B0600070205080204" pitchFamily="34" charset="-128"/>
                <a:sym typeface="Symbol" panose="05050102010706020507" pitchFamily="18" charset="2"/>
              </a:rPr>
              <a:t>5000  400 + 100 = 2,000,100 block transfers,</a:t>
            </a:r>
          </a:p>
          <a:p>
            <a:pPr lvl="2"/>
            <a:r>
              <a:rPr lang="en-US" altLang="en-US" dirty="0">
                <a:ea typeface="MS PGothic" panose="020B0600070205080204" pitchFamily="34" charset="-128"/>
                <a:sym typeface="Symbol" panose="05050102010706020507" pitchFamily="18" charset="2"/>
              </a:rPr>
              <a:t>5000 + 100 = 5100 seeks </a:t>
            </a:r>
          </a:p>
          <a:p>
            <a:pPr lvl="1"/>
            <a:r>
              <a:rPr lang="en-US" altLang="en-US" dirty="0">
                <a:ea typeface="MS PGothic" panose="020B0600070205080204" pitchFamily="34" charset="-128"/>
                <a:sym typeface="Symbol" panose="05050102010706020507" pitchFamily="18" charset="2"/>
              </a:rPr>
              <a:t>with </a:t>
            </a:r>
            <a:r>
              <a:rPr lang="en-US" altLang="en-US" i="1" dirty="0">
                <a:ea typeface="MS PGothic" panose="020B0600070205080204" pitchFamily="34" charset="-128"/>
                <a:sym typeface="Symbol" panose="05050102010706020507" pitchFamily="18" charset="2"/>
              </a:rPr>
              <a:t>takes </a:t>
            </a:r>
            <a:r>
              <a:rPr lang="en-US" altLang="en-US" dirty="0">
                <a:ea typeface="MS PGothic" panose="020B0600070205080204" pitchFamily="34" charset="-128"/>
                <a:sym typeface="Symbol" panose="05050102010706020507" pitchFamily="18" charset="2"/>
              </a:rPr>
              <a:t> as the outer relation </a:t>
            </a:r>
          </a:p>
          <a:p>
            <a:pPr lvl="2"/>
            <a:r>
              <a:rPr lang="en-US" altLang="en-US" dirty="0">
                <a:ea typeface="MS PGothic" panose="020B0600070205080204" pitchFamily="34" charset="-128"/>
                <a:sym typeface="Symbol" panose="05050102010706020507" pitchFamily="18" charset="2"/>
              </a:rPr>
              <a:t>10000  100 + 400 = 1,000,400 block transfers and 10,400 seeks</a:t>
            </a:r>
          </a:p>
          <a:p>
            <a:r>
              <a:rPr lang="en-US" altLang="en-US" dirty="0">
                <a:ea typeface="MS PGothic" panose="020B0600070205080204" pitchFamily="34" charset="-128"/>
                <a:sym typeface="Symbol" panose="05050102010706020507" pitchFamily="18" charset="2"/>
              </a:rPr>
              <a:t>If smaller relation (</a:t>
            </a:r>
            <a:r>
              <a:rPr lang="en-US" altLang="en-US" i="1" dirty="0">
                <a:ea typeface="MS PGothic" panose="020B0600070205080204" pitchFamily="34" charset="-128"/>
                <a:sym typeface="Symbol" panose="05050102010706020507" pitchFamily="18" charset="2"/>
              </a:rPr>
              <a:t>student</a:t>
            </a:r>
            <a:r>
              <a:rPr lang="en-US" altLang="en-US" dirty="0">
                <a:ea typeface="MS PGothic" panose="020B0600070205080204" pitchFamily="34" charset="-128"/>
                <a:sym typeface="Symbol" panose="05050102010706020507" pitchFamily="18" charset="2"/>
              </a:rPr>
              <a:t>) fits entirely in memory, the cost estimate will be 500 block transfers.</a:t>
            </a:r>
          </a:p>
          <a:p>
            <a:r>
              <a:rPr lang="en-US" altLang="en-US" dirty="0">
                <a:ea typeface="MS PGothic" panose="020B0600070205080204" pitchFamily="34" charset="-128"/>
                <a:sym typeface="Symbol" panose="05050102010706020507" pitchFamily="18" charset="2"/>
              </a:rPr>
              <a:t>Block nested-loops algorithm (next slide) is preferable.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326182-0CDB-9FD5-4D93-EDD49CBEC575}"/>
              </a:ext>
            </a:extLst>
          </p:cNvPr>
          <p:cNvSpPr>
            <a:spLocks noGrp="1"/>
          </p:cNvSpPr>
          <p:nvPr>
            <p:ph idx="1"/>
          </p:nvPr>
        </p:nvSpPr>
        <p:spPr/>
        <p:txBody>
          <a:bodyPr/>
          <a:lstStyle/>
          <a:p>
            <a:r>
              <a:rPr lang="en-US" dirty="0">
                <a:solidFill>
                  <a:srgbClr val="0070C0"/>
                </a:solidFill>
              </a:rPr>
              <a:t>Module II (DBMS Implementation) Final Topics</a:t>
            </a:r>
          </a:p>
          <a:p>
            <a:pPr lvl="1"/>
            <a:r>
              <a:rPr lang="en-US" dirty="0">
                <a:solidFill>
                  <a:srgbClr val="0070C0"/>
                </a:solidFill>
              </a:rPr>
              <a:t>Query Processing (chapter 15)</a:t>
            </a:r>
          </a:p>
          <a:p>
            <a:pPr lvl="1"/>
            <a:r>
              <a:rPr lang="en-US" dirty="0">
                <a:solidFill>
                  <a:srgbClr val="0070C0"/>
                </a:solidFill>
              </a:rPr>
              <a:t>Query Optimization (chapter 16)</a:t>
            </a:r>
          </a:p>
          <a:p>
            <a:pPr lvl="1"/>
            <a:r>
              <a:rPr lang="en-US" dirty="0">
                <a:solidFill>
                  <a:srgbClr val="0070C0"/>
                </a:solidFill>
              </a:rPr>
              <a:t>Transactions</a:t>
            </a:r>
          </a:p>
          <a:p>
            <a:pPr lvl="2"/>
            <a:r>
              <a:rPr lang="en-US" dirty="0">
                <a:solidFill>
                  <a:srgbClr val="0070C0"/>
                </a:solidFill>
              </a:rPr>
              <a:t>Transactions (chapter 17)</a:t>
            </a:r>
          </a:p>
          <a:p>
            <a:pPr lvl="2"/>
            <a:r>
              <a:rPr lang="en-US" dirty="0">
                <a:solidFill>
                  <a:srgbClr val="0070C0"/>
                </a:solidFill>
              </a:rPr>
              <a:t>Concurrency Control (chapter 18)</a:t>
            </a:r>
          </a:p>
          <a:p>
            <a:pPr lvl="2"/>
            <a:r>
              <a:rPr lang="en-US" dirty="0">
                <a:solidFill>
                  <a:srgbClr val="0070C0"/>
                </a:solidFill>
              </a:rPr>
              <a:t>Recovery (chapter 19)</a:t>
            </a:r>
          </a:p>
          <a:p>
            <a:r>
              <a:rPr lang="en-US" dirty="0">
                <a:solidFill>
                  <a:srgbClr val="0070C0"/>
                </a:solidFill>
              </a:rPr>
              <a:t>Relational Database Design Theory, aka Normalization </a:t>
            </a:r>
          </a:p>
          <a:p>
            <a:r>
              <a:rPr lang="en-US" strike="sngStrike" dirty="0"/>
              <a:t>Begin Module IV – Data Analysis</a:t>
            </a:r>
          </a:p>
          <a:p>
            <a:pPr lvl="1"/>
            <a:r>
              <a:rPr lang="en-US" strike="sngStrike" dirty="0"/>
              <a:t>Concepts</a:t>
            </a:r>
          </a:p>
          <a:p>
            <a:pPr lvl="1"/>
            <a:r>
              <a:rPr lang="en-US" strike="sngStrike" dirty="0"/>
              <a:t>CQRS example</a:t>
            </a:r>
          </a:p>
          <a:p>
            <a:pPr lvl="1"/>
            <a:r>
              <a:rPr lang="en-US" strike="sngStrike" dirty="0" err="1"/>
              <a:t>GoT</a:t>
            </a:r>
            <a:r>
              <a:rPr lang="en-US" strike="sngStrike" dirty="0"/>
              <a:t> Applications</a:t>
            </a:r>
          </a:p>
        </p:txBody>
      </p:sp>
      <p:sp>
        <p:nvSpPr>
          <p:cNvPr id="3" name="Title 2">
            <a:extLst>
              <a:ext uri="{FF2B5EF4-FFF2-40B4-BE49-F238E27FC236}">
                <a16:creationId xmlns:a16="http://schemas.microsoft.com/office/drawing/2014/main" id="{3513D2AD-739F-F55C-D1A7-7F4ABF9B6FCD}"/>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0145E55B-EB19-92DE-C9DE-8DA4D55DA499}"/>
              </a:ext>
            </a:extLst>
          </p:cNvPr>
          <p:cNvSpPr txBox="1"/>
          <p:nvPr/>
        </p:nvSpPr>
        <p:spPr>
          <a:xfrm>
            <a:off x="5355488" y="1047750"/>
            <a:ext cx="3483711" cy="1815882"/>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rgbClr val="0070C0"/>
                </a:solidFill>
              </a:rPr>
              <a:t>Each of these chapters is an entire</a:t>
            </a:r>
            <a:br>
              <a:rPr lang="en-US" sz="1600" dirty="0">
                <a:solidFill>
                  <a:srgbClr val="0070C0"/>
                </a:solidFill>
              </a:rPr>
            </a:br>
            <a:r>
              <a:rPr lang="en-US" sz="1600" dirty="0">
                <a:solidFill>
                  <a:srgbClr val="0070C0"/>
                </a:solidFill>
              </a:rPr>
              <a:t>semesters (or more) topic.</a:t>
            </a:r>
          </a:p>
          <a:p>
            <a:pPr marL="285750" indent="-285750">
              <a:buFont typeface="Arial" panose="020B0604020202020204" pitchFamily="34" charset="0"/>
              <a:buChar char="•"/>
            </a:pPr>
            <a:r>
              <a:rPr lang="en-US" sz="1600" dirty="0">
                <a:solidFill>
                  <a:srgbClr val="0070C0"/>
                </a:solidFill>
              </a:rPr>
              <a:t>We will cover core concepts in class.</a:t>
            </a:r>
          </a:p>
          <a:p>
            <a:pPr marL="285750" indent="-285750">
              <a:buFont typeface="Arial" panose="020B0604020202020204" pitchFamily="34" charset="0"/>
              <a:buChar char="•"/>
            </a:pPr>
            <a:r>
              <a:rPr lang="en-US" sz="1600" dirty="0">
                <a:solidFill>
                  <a:srgbClr val="0070C0"/>
                </a:solidFill>
              </a:rPr>
              <a:t>HW/Final will ask questions that</a:t>
            </a:r>
            <a:br>
              <a:rPr lang="en-US" sz="1600" dirty="0">
                <a:solidFill>
                  <a:srgbClr val="0070C0"/>
                </a:solidFill>
              </a:rPr>
            </a:br>
            <a:r>
              <a:rPr lang="en-US" sz="1600" dirty="0">
                <a:solidFill>
                  <a:srgbClr val="0070C0"/>
                </a:solidFill>
              </a:rPr>
              <a:t>require some independent reading</a:t>
            </a:r>
            <a:br>
              <a:rPr lang="en-US" sz="1600" dirty="0">
                <a:solidFill>
                  <a:srgbClr val="0070C0"/>
                </a:solidFill>
              </a:rPr>
            </a:br>
            <a:r>
              <a:rPr lang="en-US" sz="1600" dirty="0">
                <a:solidFill>
                  <a:srgbClr val="0070C0"/>
                </a:solidFill>
              </a:rPr>
              <a:t>of book slides or material.</a:t>
            </a:r>
          </a:p>
          <a:p>
            <a:pPr marL="285750" indent="-285750">
              <a:buFont typeface="Arial" panose="020B0604020202020204" pitchFamily="34" charset="0"/>
              <a:buChar char="•"/>
            </a:pPr>
            <a:r>
              <a:rPr lang="en-US" sz="1600" dirty="0">
                <a:solidFill>
                  <a:srgbClr val="0070C0"/>
                </a:solidFill>
              </a:rPr>
              <a:t>Lecture will rely mostly on slides.</a:t>
            </a:r>
          </a:p>
        </p:txBody>
      </p:sp>
    </p:spTree>
    <p:extLst>
      <p:ext uri="{BB962C8B-B14F-4D97-AF65-F5344CB8AC3E}">
        <p14:creationId xmlns:p14="http://schemas.microsoft.com/office/powerpoint/2010/main" val="960176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957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endParaRPr lang="en-US" altLang="en-US" dirty="0">
              <a:ea typeface="MS PGothic"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defTabSz="685800" eaLnBrk="0" hangingPunct="0">
              <a:spcBef>
                <a:spcPct val="50000"/>
              </a:spcBef>
              <a:buClrTx/>
              <a:buSzTx/>
              <a:buNone/>
            </a:pPr>
            <a:r>
              <a:rPr kumimoji="0" lang="en-US" altLang="en-US" sz="1275" dirty="0">
                <a:solidFill>
                  <a:srgbClr val="000000"/>
                </a:solidFill>
              </a:rPr>
              <a:t>The hash-join of </a:t>
            </a:r>
            <a:r>
              <a:rPr kumimoji="0" lang="en-US" altLang="en-US" sz="1275" i="1" dirty="0">
                <a:solidFill>
                  <a:srgbClr val="000000"/>
                </a:solidFill>
              </a:rPr>
              <a:t>r</a:t>
            </a:r>
            <a:r>
              <a:rPr kumimoji="0" lang="en-US" altLang="en-US" sz="1275" dirty="0">
                <a:solidFill>
                  <a:srgbClr val="000000"/>
                </a:solidFill>
              </a:rPr>
              <a:t> and </a:t>
            </a:r>
            <a:r>
              <a:rPr kumimoji="0" lang="en-US" altLang="en-US" sz="1275" i="1" dirty="0">
                <a:solidFill>
                  <a:srgbClr val="000000"/>
                </a:solidFill>
              </a:rPr>
              <a:t>s </a:t>
            </a:r>
            <a:r>
              <a:rPr kumimoji="0" lang="en-US" altLang="en-US" sz="1275" dirty="0">
                <a:solidFill>
                  <a:srgbClr val="000000"/>
                </a:solidFill>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buClrTx/>
              <a:buSzTx/>
              <a:buNone/>
            </a:pPr>
            <a:r>
              <a:rPr kumimoji="0" lang="en-US" altLang="en-US" sz="1275" dirty="0">
                <a:solidFill>
                  <a:srgbClr val="000000"/>
                </a:solidFill>
              </a:rPr>
              <a:t>Relation </a:t>
            </a:r>
            <a:r>
              <a:rPr kumimoji="0" lang="en-US" altLang="en-US" sz="1275" i="1" dirty="0">
                <a:solidFill>
                  <a:srgbClr val="000000"/>
                </a:solidFill>
              </a:rPr>
              <a:t>s</a:t>
            </a:r>
            <a:r>
              <a:rPr kumimoji="0" lang="en-US" altLang="en-US" sz="1275" dirty="0">
                <a:solidFill>
                  <a:srgbClr val="000000"/>
                </a:solidFill>
              </a:rPr>
              <a:t> is called the </a:t>
            </a:r>
            <a:r>
              <a:rPr kumimoji="0" lang="en-US" altLang="en-US" sz="1275" b="1" dirty="0">
                <a:solidFill>
                  <a:srgbClr val="002060"/>
                </a:solidFill>
              </a:rPr>
              <a:t>build input</a:t>
            </a:r>
            <a:r>
              <a:rPr kumimoji="0" lang="en-US" altLang="en-US" sz="1275" dirty="0">
                <a:solidFill>
                  <a:srgbClr val="002060"/>
                </a:solidFill>
              </a:rPr>
              <a:t> </a:t>
            </a:r>
            <a:r>
              <a:rPr kumimoji="0" lang="en-US" altLang="en-US" sz="1275" dirty="0">
                <a:solidFill>
                  <a:srgbClr val="000000"/>
                </a:solidFill>
              </a:rPr>
              <a:t>and  </a:t>
            </a:r>
            <a:r>
              <a:rPr kumimoji="0" lang="en-US" altLang="en-US" sz="1275" i="1" dirty="0">
                <a:solidFill>
                  <a:srgbClr val="000000"/>
                </a:solidFill>
              </a:rPr>
              <a:t>r </a:t>
            </a:r>
            <a:r>
              <a:rPr kumimoji="0" lang="en-US" altLang="en-US" sz="1275" dirty="0">
                <a:solidFill>
                  <a:srgbClr val="000000"/>
                </a:solidFill>
              </a:rPr>
              <a:t> is called the </a:t>
            </a:r>
            <a:r>
              <a:rPr kumimoji="0" lang="en-US" altLang="en-US" sz="1275" b="1" dirty="0">
                <a:solidFill>
                  <a:srgbClr val="002060"/>
                </a:solidFill>
              </a:rPr>
              <a:t>probe input</a:t>
            </a:r>
            <a:r>
              <a:rPr kumimoji="0" lang="en-US" altLang="en-US" sz="1275" dirty="0">
                <a:solidFill>
                  <a:srgbClr val="000000"/>
                </a:solidFill>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Query Processing</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Lecture_11_Module_II_NoSQL_4		© Donald F. Ferguson, 2023</a:t>
            </a:r>
            <a:endParaRPr lang="en-US" altLang="en-US" sz="800" i="1" dirty="0">
              <a:solidFill>
                <a:schemeClr val="bg1"/>
              </a:solidFill>
            </a:endParaRPr>
          </a:p>
        </p:txBody>
      </p:sp>
    </p:spTree>
    <p:extLst>
      <p:ext uri="{BB962C8B-B14F-4D97-AF65-F5344CB8AC3E}">
        <p14:creationId xmlns:p14="http://schemas.microsoft.com/office/powerpoint/2010/main" val="2027990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name="Equation" r:id="rId3" imgW="1676400" imgH="241300" progId="">
                  <p:embed/>
                </p:oleObj>
              </mc:Choice>
              <mc:Fallback>
                <p:oleObj name="Equation" r:id="rId3"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Optimization</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7494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4BB7257D-8AAC-402C-AE83-4064ED60F5C2}"/>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Chapter 16: Query Optimization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8584A3-E588-472A-9A73-1615951D4D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6F228E95-0A51-4249-9394-A4C573974D5D}"/>
              </a:ext>
            </a:extLst>
          </p:cNvPr>
          <p:cNvSpPr>
            <a:spLocks noGrp="1" noChangeArrowheads="1"/>
          </p:cNvSpPr>
          <p:nvPr>
            <p:ph idx="1"/>
          </p:nvPr>
        </p:nvSpPr>
        <p:spPr>
          <a:xfrm>
            <a:off x="1677202" y="826873"/>
            <a:ext cx="5804033" cy="1955516"/>
          </a:xfrm>
        </p:spPr>
        <p:txBody>
          <a:bodyPr/>
          <a:lstStyle/>
          <a:p>
            <a:r>
              <a:rPr lang="en-US" altLang="en-US"/>
              <a:t>Introduction </a:t>
            </a:r>
          </a:p>
          <a:p>
            <a:r>
              <a:rPr lang="en-US" altLang="en-US"/>
              <a:t>Transformation of Relational Expressions</a:t>
            </a:r>
          </a:p>
          <a:p>
            <a:r>
              <a:rPr lang="en-US" altLang="en-US"/>
              <a:t>Catalog Information for Cost Estimation</a:t>
            </a:r>
          </a:p>
          <a:p>
            <a:r>
              <a:rPr lang="en-US" altLang="en-US"/>
              <a:t>Statistical Information for Cost Estimation</a:t>
            </a:r>
          </a:p>
          <a:p>
            <a:r>
              <a:rPr lang="en-US" altLang="en-US"/>
              <a:t>Cost-based optimization</a:t>
            </a:r>
          </a:p>
          <a:p>
            <a:r>
              <a:rPr lang="en-US" altLang="en-US"/>
              <a:t>Dynamic Programming for Choosing Evaluation Plans</a:t>
            </a:r>
          </a:p>
          <a:p>
            <a:r>
              <a:rPr lang="en-US" altLang="en-US"/>
              <a:t>Materialized views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6" name="Rectangle 6">
            <a:extLst>
              <a:ext uri="{FF2B5EF4-FFF2-40B4-BE49-F238E27FC236}">
                <a16:creationId xmlns:a16="http://schemas.microsoft.com/office/drawing/2014/main" id="{3598BEF7-BBDB-45DA-88AB-4873FD9E5E3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a:t>
            </a:r>
          </a:p>
        </p:txBody>
      </p:sp>
      <p:sp>
        <p:nvSpPr>
          <p:cNvPr id="9219" name="Rectangle 7">
            <a:extLst>
              <a:ext uri="{FF2B5EF4-FFF2-40B4-BE49-F238E27FC236}">
                <a16:creationId xmlns:a16="http://schemas.microsoft.com/office/drawing/2014/main" id="{07242271-6D11-4330-A09C-537A38CCCF32}"/>
              </a:ext>
            </a:extLst>
          </p:cNvPr>
          <p:cNvSpPr>
            <a:spLocks noGrp="1" noChangeArrowheads="1"/>
          </p:cNvSpPr>
          <p:nvPr>
            <p:ph idx="1"/>
          </p:nvPr>
        </p:nvSpPr>
        <p:spPr>
          <a:xfrm>
            <a:off x="1677202" y="826874"/>
            <a:ext cx="5311598" cy="779859"/>
          </a:xfrm>
        </p:spPr>
        <p:txBody>
          <a:bodyPr/>
          <a:lstStyle/>
          <a:p>
            <a:r>
              <a:rPr lang="en-US" altLang="en-US"/>
              <a:t>Alternative ways of evaluating a given query</a:t>
            </a:r>
          </a:p>
          <a:p>
            <a:pPr lvl="1"/>
            <a:r>
              <a:rPr lang="en-US" altLang="en-US"/>
              <a:t>Equivalent expressions</a:t>
            </a:r>
          </a:p>
          <a:p>
            <a:pPr lvl="1"/>
            <a:r>
              <a:rPr lang="en-US" altLang="en-US"/>
              <a:t>Different algorithms for each operation</a:t>
            </a:r>
          </a:p>
        </p:txBody>
      </p:sp>
      <p:pic>
        <p:nvPicPr>
          <p:cNvPr id="3" name="Graphic 2">
            <a:extLst>
              <a:ext uri="{FF2B5EF4-FFF2-40B4-BE49-F238E27FC236}">
                <a16:creationId xmlns:a16="http://schemas.microsoft.com/office/drawing/2014/main" id="{CE39E27B-873D-4551-A927-6DFB7A85D9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9609" y="1770733"/>
            <a:ext cx="5541464" cy="26223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a:extLst>
              <a:ext uri="{FF2B5EF4-FFF2-40B4-BE49-F238E27FC236}">
                <a16:creationId xmlns:a16="http://schemas.microsoft.com/office/drawing/2014/main" id="{75832F87-A2B9-47F7-BB53-DF9BAE7241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1267" name="Rectangle 3">
            <a:extLst>
              <a:ext uri="{FF2B5EF4-FFF2-40B4-BE49-F238E27FC236}">
                <a16:creationId xmlns:a16="http://schemas.microsoft.com/office/drawing/2014/main" id="{3B55794D-DFAA-4CF0-981A-C7BE83AF062F}"/>
              </a:ext>
            </a:extLst>
          </p:cNvPr>
          <p:cNvSpPr>
            <a:spLocks noGrp="1" noChangeArrowheads="1"/>
          </p:cNvSpPr>
          <p:nvPr>
            <p:ph idx="1"/>
          </p:nvPr>
        </p:nvSpPr>
        <p:spPr>
          <a:xfrm>
            <a:off x="1677200" y="819654"/>
            <a:ext cx="5862302" cy="3371043"/>
          </a:xfrm>
        </p:spPr>
        <p:txBody>
          <a:bodyPr/>
          <a:lstStyle/>
          <a:p>
            <a:r>
              <a:rPr lang="en-US" altLang="en-US"/>
              <a:t>An </a:t>
            </a:r>
            <a:r>
              <a:rPr lang="en-US" altLang="en-US" b="1">
                <a:solidFill>
                  <a:srgbClr val="002060"/>
                </a:solidFill>
              </a:rPr>
              <a:t>evaluation plan</a:t>
            </a:r>
            <a:r>
              <a:rPr lang="en-US" altLang="en-US">
                <a:solidFill>
                  <a:srgbClr val="002060"/>
                </a:solidFill>
              </a:rPr>
              <a:t> </a:t>
            </a:r>
            <a:r>
              <a:rPr lang="en-US" altLang="en-US"/>
              <a:t>defines exactly what algorithm is used for each operation, and how the execution of the operations is coordinated.</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r>
              <a:rPr lang="en-US" altLang="en-US"/>
              <a:t>Find out how to view query execution plans on your favorite database</a:t>
            </a:r>
          </a:p>
          <a:p>
            <a:endParaRPr lang="en-US" altLang="en-US"/>
          </a:p>
          <a:p>
            <a:endParaRPr lang="en-US" altLang="en-US"/>
          </a:p>
        </p:txBody>
      </p:sp>
      <p:pic>
        <p:nvPicPr>
          <p:cNvPr id="3" name="Graphic 2">
            <a:extLst>
              <a:ext uri="{FF2B5EF4-FFF2-40B4-BE49-F238E27FC236}">
                <a16:creationId xmlns:a16="http://schemas.microsoft.com/office/drawing/2014/main" id="{38164316-923D-4EC2-A0F7-CE5F6F3F2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034" y="1401057"/>
            <a:ext cx="4055274" cy="25453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Lecture_11_Module_II_NoSQL_4		© Donald F. Ferguson, 2023</a:t>
            </a:r>
            <a:endParaRPr lang="en-US" altLang="en-US" sz="800" i="1" dirty="0">
              <a:solidFill>
                <a:schemeClr val="bg1"/>
              </a:solidFill>
            </a:endParaRPr>
          </a:p>
        </p:txBody>
      </p:sp>
    </p:spTree>
    <p:extLst>
      <p:ext uri="{BB962C8B-B14F-4D97-AF65-F5344CB8AC3E}">
        <p14:creationId xmlns:p14="http://schemas.microsoft.com/office/powerpoint/2010/main" val="198937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a:extLst>
              <a:ext uri="{FF2B5EF4-FFF2-40B4-BE49-F238E27FC236}">
                <a16:creationId xmlns:a16="http://schemas.microsoft.com/office/drawing/2014/main" id="{286EDAB9-31F0-445E-9936-BCF7095F2E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Introduction (Cont.)</a:t>
            </a:r>
          </a:p>
        </p:txBody>
      </p:sp>
      <p:sp>
        <p:nvSpPr>
          <p:cNvPr id="13315" name="Rectangle 3">
            <a:extLst>
              <a:ext uri="{FF2B5EF4-FFF2-40B4-BE49-F238E27FC236}">
                <a16:creationId xmlns:a16="http://schemas.microsoft.com/office/drawing/2014/main" id="{82FD3551-130F-449A-9742-57CFBE167838}"/>
              </a:ext>
            </a:extLst>
          </p:cNvPr>
          <p:cNvSpPr>
            <a:spLocks noGrp="1" noChangeArrowheads="1"/>
          </p:cNvSpPr>
          <p:nvPr>
            <p:ph idx="1"/>
          </p:nvPr>
        </p:nvSpPr>
        <p:spPr>
          <a:xfrm>
            <a:off x="1677202" y="841310"/>
            <a:ext cx="5854566" cy="3165204"/>
          </a:xfrm>
        </p:spPr>
        <p:txBody>
          <a:bodyPr/>
          <a:lstStyle/>
          <a:p>
            <a:pPr marL="285750" indent="-285750">
              <a:lnSpc>
                <a:spcPct val="90000"/>
              </a:lnSpc>
            </a:pPr>
            <a:r>
              <a:rPr lang="en-US" altLang="en-US"/>
              <a:t>Cost difference between evaluation plans for a query can be enormous</a:t>
            </a:r>
          </a:p>
          <a:p>
            <a:pPr marL="600075" lvl="1" indent="-257175">
              <a:lnSpc>
                <a:spcPct val="90000"/>
              </a:lnSpc>
            </a:pPr>
            <a:r>
              <a:rPr lang="en-US" altLang="en-US"/>
              <a:t>E.g., seconds vs. days in some cases</a:t>
            </a:r>
          </a:p>
          <a:p>
            <a:pPr marL="285750" indent="-285750">
              <a:lnSpc>
                <a:spcPct val="90000"/>
              </a:lnSpc>
            </a:pPr>
            <a:r>
              <a:rPr lang="en-US" altLang="en-US"/>
              <a:t>Steps in </a:t>
            </a:r>
            <a:r>
              <a:rPr lang="en-US" altLang="en-US" b="1">
                <a:solidFill>
                  <a:srgbClr val="002060"/>
                </a:solidFill>
              </a:rPr>
              <a:t>cost-based query optimization</a:t>
            </a:r>
          </a:p>
          <a:p>
            <a:pPr marL="342900" lvl="1" indent="0">
              <a:lnSpc>
                <a:spcPct val="90000"/>
              </a:lnSpc>
              <a:buNone/>
            </a:pPr>
            <a:r>
              <a:rPr lang="en-US" altLang="en-US">
                <a:solidFill>
                  <a:srgbClr val="FF9900"/>
                </a:solidFill>
              </a:rPr>
              <a:t>1.</a:t>
            </a:r>
            <a:r>
              <a:rPr lang="en-US" altLang="en-US"/>
              <a:t>   Generate logically equivalent expressions using </a:t>
            </a:r>
            <a:r>
              <a:rPr lang="en-US" altLang="en-US" b="1">
                <a:solidFill>
                  <a:srgbClr val="002060"/>
                </a:solidFill>
              </a:rPr>
              <a:t>equivalence rules</a:t>
            </a:r>
            <a:endParaRPr lang="en-US" altLang="en-US">
              <a:solidFill>
                <a:srgbClr val="002060"/>
              </a:solidFill>
            </a:endParaRPr>
          </a:p>
          <a:p>
            <a:pPr marL="342900" lvl="1" indent="0">
              <a:lnSpc>
                <a:spcPct val="90000"/>
              </a:lnSpc>
              <a:buNone/>
            </a:pPr>
            <a:r>
              <a:rPr lang="en-US" altLang="en-US">
                <a:solidFill>
                  <a:srgbClr val="FF9900"/>
                </a:solidFill>
              </a:rPr>
              <a:t>2.   </a:t>
            </a:r>
            <a:r>
              <a:rPr lang="en-US" altLang="en-US"/>
              <a:t>Annotate resultant expressions to get alternative query plans</a:t>
            </a:r>
          </a:p>
          <a:p>
            <a:pPr marL="342900" lvl="1" indent="0">
              <a:lnSpc>
                <a:spcPct val="90000"/>
              </a:lnSpc>
              <a:buNone/>
            </a:pPr>
            <a:r>
              <a:rPr lang="en-US" altLang="en-US">
                <a:solidFill>
                  <a:srgbClr val="FF9900"/>
                </a:solidFill>
              </a:rPr>
              <a:t>3.   </a:t>
            </a:r>
            <a:r>
              <a:rPr lang="en-US" altLang="en-US"/>
              <a:t>Choose the cheapest plan based on </a:t>
            </a:r>
            <a:r>
              <a:rPr lang="en-US" altLang="en-US" b="1">
                <a:solidFill>
                  <a:srgbClr val="002060"/>
                </a:solidFill>
              </a:rPr>
              <a:t>estimated cost</a:t>
            </a:r>
            <a:endParaRPr lang="en-US" altLang="en-US">
              <a:solidFill>
                <a:srgbClr val="002060"/>
              </a:solidFill>
            </a:endParaRPr>
          </a:p>
          <a:p>
            <a:pPr marL="285750" indent="-285750">
              <a:lnSpc>
                <a:spcPct val="90000"/>
              </a:lnSpc>
            </a:pPr>
            <a:r>
              <a:rPr lang="en-US" altLang="en-US"/>
              <a:t>Estimation of plan cost based on:</a:t>
            </a:r>
          </a:p>
          <a:p>
            <a:pPr marL="600075" lvl="1" indent="-257175">
              <a:lnSpc>
                <a:spcPct val="90000"/>
              </a:lnSpc>
            </a:pPr>
            <a:r>
              <a:rPr lang="en-US" altLang="en-US"/>
              <a:t>Statistical information about relations. Examples:</a:t>
            </a:r>
          </a:p>
          <a:p>
            <a:pPr marL="900113" lvl="2" indent="-257175">
              <a:lnSpc>
                <a:spcPct val="90000"/>
              </a:lnSpc>
            </a:pPr>
            <a:r>
              <a:rPr lang="en-US" altLang="en-US"/>
              <a:t>number of tuples, number of distinct values for an attribute</a:t>
            </a:r>
          </a:p>
          <a:p>
            <a:pPr marL="600075" lvl="1" indent="-257175">
              <a:lnSpc>
                <a:spcPct val="90000"/>
              </a:lnSpc>
            </a:pPr>
            <a:r>
              <a:rPr lang="en-US" altLang="en-US"/>
              <a:t>Statistics estimation for intermediate results</a:t>
            </a:r>
          </a:p>
          <a:p>
            <a:pPr marL="900113" lvl="2" indent="-257175">
              <a:lnSpc>
                <a:spcPct val="90000"/>
              </a:lnSpc>
            </a:pPr>
            <a:r>
              <a:rPr lang="en-US" altLang="en-US"/>
              <a:t>to compute cost of complex expressions</a:t>
            </a:r>
          </a:p>
          <a:p>
            <a:pPr marL="600075" lvl="1" indent="-257175">
              <a:lnSpc>
                <a:spcPct val="90000"/>
              </a:lnSpc>
            </a:pPr>
            <a:r>
              <a:rPr lang="en-US" altLang="en-US"/>
              <a:t>Cost formulae for algorithms, computed using statistics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E00F-E685-47A5-84F9-E60D4C1A2F2D}"/>
              </a:ext>
            </a:extLst>
          </p:cNvPr>
          <p:cNvSpPr>
            <a:spLocks noGrp="1"/>
          </p:cNvSpPr>
          <p:nvPr>
            <p:ph type="title"/>
          </p:nvPr>
        </p:nvSpPr>
        <p:spPr/>
        <p:txBody>
          <a:bodyPr/>
          <a:lstStyle/>
          <a:p>
            <a:r>
              <a:rPr lang="en-IN"/>
              <a:t>Viewing Query Evaluation Plans</a:t>
            </a:r>
          </a:p>
        </p:txBody>
      </p:sp>
      <p:sp>
        <p:nvSpPr>
          <p:cNvPr id="3" name="Content Placeholder 2">
            <a:extLst>
              <a:ext uri="{FF2B5EF4-FFF2-40B4-BE49-F238E27FC236}">
                <a16:creationId xmlns:a16="http://schemas.microsoft.com/office/drawing/2014/main" id="{B6CC1549-6E63-4CF8-ADF8-9777B7E54157}"/>
              </a:ext>
            </a:extLst>
          </p:cNvPr>
          <p:cNvSpPr>
            <a:spLocks noGrp="1"/>
          </p:cNvSpPr>
          <p:nvPr>
            <p:ph idx="1"/>
          </p:nvPr>
        </p:nvSpPr>
        <p:spPr>
          <a:xfrm>
            <a:off x="1677202" y="819654"/>
            <a:ext cx="5782376" cy="3295146"/>
          </a:xfrm>
        </p:spPr>
        <p:txBody>
          <a:bodyPr/>
          <a:lstStyle/>
          <a:p>
            <a:r>
              <a:rPr lang="en-IN"/>
              <a:t>Most database support  </a:t>
            </a:r>
            <a:r>
              <a:rPr lang="en-IN" b="1">
                <a:solidFill>
                  <a:srgbClr val="002060"/>
                </a:solidFill>
              </a:rPr>
              <a:t>explain</a:t>
            </a:r>
            <a:r>
              <a:rPr lang="en-IN"/>
              <a:t> &lt;query&gt;</a:t>
            </a:r>
          </a:p>
          <a:p>
            <a:pPr lvl="1"/>
            <a:r>
              <a:rPr lang="en-IN"/>
              <a:t>Displays plan chosen by query optimizer, along with cost estimates</a:t>
            </a:r>
          </a:p>
          <a:p>
            <a:pPr lvl="1"/>
            <a:r>
              <a:rPr lang="en-IN"/>
              <a:t>Some syntax variations between databases</a:t>
            </a:r>
          </a:p>
          <a:p>
            <a:pPr lvl="2"/>
            <a:r>
              <a:rPr lang="en-IN"/>
              <a:t>Oracle:  </a:t>
            </a:r>
            <a:r>
              <a:rPr lang="en-IN" b="1">
                <a:solidFill>
                  <a:srgbClr val="002060"/>
                </a:solidFill>
              </a:rPr>
              <a:t>explain plan for </a:t>
            </a:r>
            <a:r>
              <a:rPr lang="en-IN">
                <a:solidFill>
                  <a:srgbClr val="002060"/>
                </a:solidFill>
              </a:rPr>
              <a:t>&lt;query&gt; </a:t>
            </a:r>
            <a:r>
              <a:rPr lang="en-IN"/>
              <a:t>followed by </a:t>
            </a:r>
            <a:r>
              <a:rPr lang="en-IN" b="1">
                <a:solidFill>
                  <a:srgbClr val="002060"/>
                </a:solidFill>
              </a:rPr>
              <a:t>select</a:t>
            </a:r>
            <a:r>
              <a:rPr lang="en-IN"/>
              <a:t> * </a:t>
            </a:r>
            <a:r>
              <a:rPr lang="en-IN" b="1">
                <a:solidFill>
                  <a:srgbClr val="002060"/>
                </a:solidFill>
              </a:rPr>
              <a:t>from</a:t>
            </a:r>
            <a:r>
              <a:rPr lang="en-IN"/>
              <a:t> table (</a:t>
            </a:r>
            <a:r>
              <a:rPr lang="en-IN" i="1" err="1"/>
              <a:t>dbms_xplan.display</a:t>
            </a:r>
            <a:r>
              <a:rPr lang="en-IN"/>
              <a:t>)</a:t>
            </a:r>
          </a:p>
          <a:p>
            <a:pPr lvl="2"/>
            <a:r>
              <a:rPr lang="en-IN"/>
              <a:t>SQL Server:  </a:t>
            </a:r>
            <a:r>
              <a:rPr lang="en-IN" b="1">
                <a:solidFill>
                  <a:srgbClr val="002060"/>
                </a:solidFill>
              </a:rPr>
              <a:t>set </a:t>
            </a:r>
            <a:r>
              <a:rPr lang="en-IN" b="1" err="1">
                <a:solidFill>
                  <a:srgbClr val="002060"/>
                </a:solidFill>
              </a:rPr>
              <a:t>showplan_text</a:t>
            </a:r>
            <a:r>
              <a:rPr lang="en-IN" b="1">
                <a:solidFill>
                  <a:srgbClr val="002060"/>
                </a:solidFill>
              </a:rPr>
              <a:t> on</a:t>
            </a:r>
          </a:p>
          <a:p>
            <a:pPr algn="just"/>
            <a:r>
              <a:rPr lang="en-IN"/>
              <a:t>Some databases (e.g. PostgreSQL) support  </a:t>
            </a:r>
            <a:r>
              <a:rPr lang="en-IN" b="1">
                <a:solidFill>
                  <a:srgbClr val="002060"/>
                </a:solidFill>
              </a:rPr>
              <a:t>explain analyse</a:t>
            </a:r>
            <a:r>
              <a:rPr lang="en-IN"/>
              <a:t> &lt;query&gt;</a:t>
            </a:r>
          </a:p>
          <a:p>
            <a:pPr lvl="1" algn="just"/>
            <a:r>
              <a:rPr lang="en-IN"/>
              <a:t>Shows actual runtime statistics found by running the query, in addition to showing the plan </a:t>
            </a:r>
          </a:p>
          <a:p>
            <a:r>
              <a:rPr lang="en-IN"/>
              <a:t>Some databases (e.g. PostgreSQL) show cost as   </a:t>
            </a:r>
            <a:r>
              <a:rPr lang="en-IN" i="1" err="1">
                <a:solidFill>
                  <a:srgbClr val="002060"/>
                </a:solidFill>
              </a:rPr>
              <a:t>f..l</a:t>
            </a:r>
            <a:r>
              <a:rPr lang="en-IN" i="1">
                <a:solidFill>
                  <a:srgbClr val="002060"/>
                </a:solidFill>
              </a:rPr>
              <a:t> </a:t>
            </a:r>
          </a:p>
          <a:p>
            <a:pPr lvl="1"/>
            <a:r>
              <a:rPr lang="en-IN" i="1"/>
              <a:t>f</a:t>
            </a:r>
            <a:r>
              <a:rPr lang="en-IN"/>
              <a:t> is the cost of delivering first tuple and </a:t>
            </a:r>
            <a:r>
              <a:rPr lang="en-IN" i="1"/>
              <a:t>l</a:t>
            </a:r>
            <a:r>
              <a:rPr lang="en-IN"/>
              <a:t> is cost of delivering all results </a:t>
            </a:r>
            <a:endParaRPr lang="en-IN" i="1"/>
          </a:p>
        </p:txBody>
      </p:sp>
    </p:spTree>
    <p:extLst>
      <p:ext uri="{BB962C8B-B14F-4D97-AF65-F5344CB8AC3E}">
        <p14:creationId xmlns:p14="http://schemas.microsoft.com/office/powerpoint/2010/main" val="414862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8" name="Rectangle 4">
            <a:extLst>
              <a:ext uri="{FF2B5EF4-FFF2-40B4-BE49-F238E27FC236}">
                <a16:creationId xmlns:a16="http://schemas.microsoft.com/office/drawing/2014/main" id="{F89EF755-8062-403B-9A96-0A5EAD53FAE1}"/>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Generating Equivalent Expressions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a:extLst>
              <a:ext uri="{FF2B5EF4-FFF2-40B4-BE49-F238E27FC236}">
                <a16:creationId xmlns:a16="http://schemas.microsoft.com/office/drawing/2014/main" id="{C3630E94-546B-44A3-9C2A-A6A0EA10DAB5}"/>
              </a:ext>
            </a:extLst>
          </p:cNvPr>
          <p:cNvSpPr>
            <a:spLocks noGrp="1" noChangeArrowheads="1"/>
          </p:cNvSpPr>
          <p:nvPr>
            <p:ph type="title"/>
          </p:nvPr>
        </p:nvSpPr>
        <p:spPr>
          <a:xfrm>
            <a:off x="1595165" y="62048"/>
            <a:ext cx="6057900" cy="457200"/>
          </a:xfrm>
        </p:spPr>
        <p:txBody>
          <a:bodyPr/>
          <a:lstStyle/>
          <a:p>
            <a:pPr>
              <a:defRPr/>
            </a:pPr>
            <a:r>
              <a:rPr lang="en-US" altLang="en-US">
                <a:effectLst>
                  <a:outerShdw blurRad="38100" dist="38100" dir="2700000" algn="tl">
                    <a:srgbClr val="C0C0C0"/>
                  </a:outerShdw>
                </a:effectLst>
              </a:rPr>
              <a:t>Transformation of Relational Expressions</a:t>
            </a:r>
          </a:p>
        </p:txBody>
      </p:sp>
      <p:sp>
        <p:nvSpPr>
          <p:cNvPr id="17411" name="Rectangle 3">
            <a:extLst>
              <a:ext uri="{FF2B5EF4-FFF2-40B4-BE49-F238E27FC236}">
                <a16:creationId xmlns:a16="http://schemas.microsoft.com/office/drawing/2014/main" id="{DE3790DE-27F5-44AA-ADB0-8D5296161F41}"/>
              </a:ext>
            </a:extLst>
          </p:cNvPr>
          <p:cNvSpPr>
            <a:spLocks noGrp="1" noChangeArrowheads="1"/>
          </p:cNvSpPr>
          <p:nvPr>
            <p:ph idx="1"/>
          </p:nvPr>
        </p:nvSpPr>
        <p:spPr>
          <a:xfrm>
            <a:off x="1662764" y="826873"/>
            <a:ext cx="5775158" cy="2955856"/>
          </a:xfrm>
        </p:spPr>
        <p:txBody>
          <a:bodyPr/>
          <a:lstStyle/>
          <a:p>
            <a:r>
              <a:rPr lang="en-US" altLang="en-US"/>
              <a:t>Two relational algebra expressions are said to be </a:t>
            </a:r>
            <a:r>
              <a:rPr lang="en-US" altLang="en-US" b="1">
                <a:solidFill>
                  <a:srgbClr val="002060"/>
                </a:solidFill>
              </a:rPr>
              <a:t>equivalent</a:t>
            </a:r>
            <a:r>
              <a:rPr lang="en-US" altLang="en-US"/>
              <a:t> if the two expressions generate the same set of tuples on every </a:t>
            </a:r>
            <a:r>
              <a:rPr lang="en-US" altLang="en-US" i="1"/>
              <a:t>legal</a:t>
            </a:r>
            <a:r>
              <a:rPr lang="en-US" altLang="en-US"/>
              <a:t> database instance</a:t>
            </a:r>
          </a:p>
          <a:p>
            <a:pPr lvl="1"/>
            <a:r>
              <a:rPr lang="en-US" altLang="en-US"/>
              <a:t>Note: order of tuples is irrelevant</a:t>
            </a:r>
          </a:p>
          <a:p>
            <a:pPr lvl="1"/>
            <a:r>
              <a:rPr lang="en-US" altLang="en-US"/>
              <a:t>we don’</a:t>
            </a:r>
            <a:r>
              <a:rPr lang="en-US" altLang="ja-JP"/>
              <a:t>t care if they generate different results on databases that violate integrity constraints</a:t>
            </a:r>
          </a:p>
          <a:p>
            <a:r>
              <a:rPr lang="en-US" altLang="en-US"/>
              <a:t>In SQL, inputs and outputs are multisets of tuples</a:t>
            </a:r>
          </a:p>
          <a:p>
            <a:pPr lvl="1"/>
            <a:r>
              <a:rPr lang="en-US" altLang="en-US"/>
              <a:t>Two expressions in the multiset version of the relational algebra are said to be equivalent if the two expressions generate the same multiset of tuples on every legal database instance. </a:t>
            </a:r>
          </a:p>
          <a:p>
            <a:r>
              <a:rPr lang="en-US" altLang="en-US"/>
              <a:t>An </a:t>
            </a:r>
            <a:r>
              <a:rPr lang="en-US" altLang="en-US" b="1">
                <a:solidFill>
                  <a:srgbClr val="002060"/>
                </a:solidFill>
              </a:rPr>
              <a:t>equivalence rule</a:t>
            </a:r>
            <a:r>
              <a:rPr lang="en-US" altLang="en-US">
                <a:solidFill>
                  <a:srgbClr val="002060"/>
                </a:solidFill>
              </a:rPr>
              <a:t> </a:t>
            </a:r>
            <a:r>
              <a:rPr lang="en-US" altLang="en-US"/>
              <a:t>says that expressions of two forms are equivalent</a:t>
            </a:r>
          </a:p>
          <a:p>
            <a:pPr lvl="1"/>
            <a:r>
              <a:rPr lang="en-US" altLang="en-US"/>
              <a:t>Can replace expression of first form by second, or vice versa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95081A04-D8E9-4687-B8DF-F240A7F2C55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a:t>
            </a:r>
          </a:p>
        </p:txBody>
      </p:sp>
      <p:sp>
        <p:nvSpPr>
          <p:cNvPr id="358403" name="Rectangle 3">
            <a:extLst>
              <a:ext uri="{FF2B5EF4-FFF2-40B4-BE49-F238E27FC236}">
                <a16:creationId xmlns:a16="http://schemas.microsoft.com/office/drawing/2014/main" id="{5F88891E-6FB7-4A93-A7DD-19CC40EB4AB2}"/>
              </a:ext>
            </a:extLst>
          </p:cNvPr>
          <p:cNvSpPr>
            <a:spLocks noGrp="1" noChangeArrowheads="1"/>
          </p:cNvSpPr>
          <p:nvPr>
            <p:ph idx="1"/>
          </p:nvPr>
        </p:nvSpPr>
        <p:spPr>
          <a:xfrm>
            <a:off x="1655546" y="826873"/>
            <a:ext cx="5832909" cy="2797039"/>
          </a:xfrm>
        </p:spPr>
        <p:txBody>
          <a:bodyPr/>
          <a:lstStyle/>
          <a:p>
            <a:pPr marL="285750" indent="-285750">
              <a:buNone/>
            </a:pPr>
            <a:r>
              <a:rPr lang="en-US" altLang="en-US"/>
              <a:t>1.	Conjunctive selection operations can be deconstructed into a sequence of individual selections.</a:t>
            </a:r>
            <a:br>
              <a:rPr lang="en-US" altLang="en-US"/>
            </a:br>
            <a:r>
              <a:rPr lang="en-US" altLang="en-US"/>
              <a:t>                 </a:t>
            </a:r>
            <a:r>
              <a:rPr lang="el-GR"/>
              <a:t>σ</a:t>
            </a:r>
            <a:r>
              <a:rPr lang="en-US" altLang="en-US" baseline="-25000">
                <a:sym typeface="Symbol" panose="05050102010706020507" pitchFamily="18" charset="2"/>
              </a:rPr>
              <a:t></a:t>
            </a:r>
            <a:r>
              <a:rPr lang="en-US" altLang="en-US" baseline="-46000">
                <a:sym typeface="Greek Symbols" pitchFamily="18" charset="2"/>
              </a:rPr>
              <a:t>1 </a:t>
            </a:r>
            <a:r>
              <a:rPr lang="en-US" altLang="en-US" baseline="-25000">
                <a:sym typeface="Symbol" panose="05050102010706020507" pitchFamily="18" charset="2"/>
              </a:rPr>
              <a:t> </a:t>
            </a:r>
            <a:r>
              <a:rPr lang="en-US" altLang="en-US" i="1" baseline="-46000">
                <a:sym typeface="Greek Symbols" pitchFamily="18" charset="2"/>
              </a:rPr>
              <a:t>2 </a:t>
            </a:r>
            <a:r>
              <a:rPr lang="en-US" altLang="en-US"/>
              <a:t>(E) </a:t>
            </a:r>
            <a:r>
              <a:rPr lang="en-US" altLang="en-US" baseline="-25000"/>
              <a:t>    </a:t>
            </a:r>
            <a:r>
              <a:rPr lang="en-IN"/>
              <a:t>≡  </a:t>
            </a:r>
            <a:r>
              <a:rPr lang="el-GR"/>
              <a:t>σ</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2 </a:t>
            </a:r>
            <a:r>
              <a:rPr lang="en-US" altLang="en-US"/>
              <a:t>(E))</a:t>
            </a:r>
            <a:r>
              <a:rPr lang="en-US" altLang="en-US" baseline="-25000"/>
              <a:t> </a:t>
            </a:r>
            <a:endParaRPr lang="en-US" altLang="en-US"/>
          </a:p>
          <a:p>
            <a:pPr marL="285750" indent="-285750">
              <a:buNone/>
            </a:pPr>
            <a:r>
              <a:rPr lang="en-US" altLang="en-US"/>
              <a:t>2.	Selection operations are commutative.</a:t>
            </a:r>
            <a:br>
              <a:rPr lang="en-US" altLang="en-US"/>
            </a:br>
            <a:r>
              <a:rPr lang="en-US" altLang="en-US"/>
              <a:t>                 </a:t>
            </a:r>
            <a:r>
              <a:rPr lang="el-GR"/>
              <a:t>σ</a:t>
            </a:r>
            <a:r>
              <a:rPr lang="en-US" altLang="en-US" baseline="-25000">
                <a:sym typeface="Symbol" panose="05050102010706020507" pitchFamily="18" charset="2"/>
              </a:rPr>
              <a:t></a:t>
            </a:r>
            <a:r>
              <a:rPr lang="en-US" altLang="en-US" baseline="-46000">
                <a:sym typeface="Greek Symbols" pitchFamily="18" charset="2"/>
              </a:rPr>
              <a:t>1</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2</a:t>
            </a:r>
            <a:r>
              <a:rPr lang="en-US" altLang="en-US"/>
              <a:t>(E))</a:t>
            </a:r>
            <a:r>
              <a:rPr lang="en-US" altLang="en-US" baseline="-25000"/>
              <a:t>    </a:t>
            </a:r>
            <a:r>
              <a:rPr lang="en-IN"/>
              <a:t>≡   </a:t>
            </a:r>
            <a:r>
              <a:rPr lang="el-GR"/>
              <a:t>σ</a:t>
            </a:r>
            <a:r>
              <a:rPr lang="en-US" altLang="en-US" baseline="-25000">
                <a:sym typeface="Symbol" panose="05050102010706020507" pitchFamily="18" charset="2"/>
              </a:rPr>
              <a:t></a:t>
            </a:r>
            <a:r>
              <a:rPr lang="en-US" altLang="en-US" baseline="-46000">
                <a:sym typeface="Greek Symbols" pitchFamily="18" charset="2"/>
              </a:rPr>
              <a:t>2</a:t>
            </a:r>
            <a:r>
              <a:rPr lang="en-US" altLang="en-US" baseline="-25000">
                <a:sym typeface="Symbol" panose="05050102010706020507" pitchFamily="18" charset="2"/>
              </a:rPr>
              <a:t> </a:t>
            </a:r>
            <a:r>
              <a:rPr lang="en-IN"/>
              <a:t>(</a:t>
            </a:r>
            <a:r>
              <a:rPr lang="el-GR"/>
              <a:t>σ</a:t>
            </a:r>
            <a:r>
              <a:rPr lang="en-US" altLang="en-US" baseline="-25000">
                <a:sym typeface="Symbol" panose="05050102010706020507" pitchFamily="18" charset="2"/>
              </a:rPr>
              <a:t></a:t>
            </a:r>
            <a:r>
              <a:rPr lang="en-US" altLang="en-US" i="1" baseline="-46000">
                <a:sym typeface="Greek Symbols" pitchFamily="18" charset="2"/>
              </a:rPr>
              <a:t>1</a:t>
            </a:r>
            <a:r>
              <a:rPr lang="en-US" altLang="en-US"/>
              <a:t>(E))</a:t>
            </a:r>
          </a:p>
          <a:p>
            <a:pPr marL="285750" indent="-285750">
              <a:buNone/>
            </a:pPr>
            <a:r>
              <a:rPr lang="en-US" altLang="en-US"/>
              <a:t>3.	Only the last in a sequence of projection operations is needed, the others can be omitted.</a:t>
            </a:r>
            <a:br>
              <a:rPr lang="en-US" altLang="en-US"/>
            </a:br>
            <a:r>
              <a:rPr lang="en-US" altLang="en-US"/>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n</a:t>
            </a:r>
            <a:r>
              <a:rPr lang="en-IN"/>
              <a:t>(E))…))     ≡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(E)</a:t>
            </a:r>
            <a:br>
              <a:rPr lang="en-US" altLang="en-US"/>
            </a:br>
            <a:r>
              <a:rPr lang="en-US" altLang="en-US"/>
              <a:t>where </a:t>
            </a:r>
            <a:r>
              <a:rPr lang="en-US" altLang="en-US" i="1"/>
              <a:t>L</a:t>
            </a:r>
            <a:r>
              <a:rPr lang="en-US" altLang="en-US" i="1" baseline="-25000"/>
              <a:t>1</a:t>
            </a:r>
            <a:r>
              <a:rPr lang="en-US" altLang="en-US"/>
              <a:t> </a:t>
            </a:r>
            <a:r>
              <a:rPr lang="en-IN"/>
              <a:t>⊆</a:t>
            </a:r>
            <a:r>
              <a:rPr lang="en-US" altLang="en-US"/>
              <a:t> </a:t>
            </a:r>
            <a:r>
              <a:rPr lang="en-US" altLang="en-US" i="1"/>
              <a:t>L</a:t>
            </a:r>
            <a:r>
              <a:rPr lang="en-US" altLang="en-US" i="1" baseline="-25000"/>
              <a:t>2</a:t>
            </a:r>
            <a:r>
              <a:rPr lang="en-US" altLang="en-US"/>
              <a:t> … </a:t>
            </a:r>
            <a:r>
              <a:rPr lang="en-IN"/>
              <a:t>⊆</a:t>
            </a:r>
            <a:r>
              <a:rPr lang="en-US" altLang="en-US"/>
              <a:t> </a:t>
            </a:r>
            <a:r>
              <a:rPr lang="en-US" altLang="en-US" i="1"/>
              <a:t>L</a:t>
            </a:r>
            <a:r>
              <a:rPr lang="en-US" altLang="en-US" i="1" baseline="-25000"/>
              <a:t>n</a:t>
            </a:r>
          </a:p>
          <a:p>
            <a:pPr marL="0" indent="0">
              <a:buNone/>
            </a:pPr>
            <a:r>
              <a:rPr lang="en-US" altLang="en-US"/>
              <a:t>4.    Selections can be combined with Cartesian products and theta joins.</a:t>
            </a:r>
          </a:p>
          <a:p>
            <a:pPr marL="600075" lvl="1" indent="-257175">
              <a:buFont typeface="Monotype Sorts" pitchFamily="-65" charset="2"/>
              <a:buAutoNum type="alphaLcPeriod"/>
            </a:pPr>
            <a:r>
              <a:rPr lang="en-US" altLang="en-US">
                <a:sym typeface="Symbol" panose="05050102010706020507" pitchFamily="18" charset="2"/>
              </a:rPr>
              <a:t> </a:t>
            </a:r>
            <a:r>
              <a:rPr lang="el-GR"/>
              <a:t>σ</a:t>
            </a:r>
            <a:r>
              <a:rPr lang="en-US" altLang="en-US" baseline="-25000">
                <a:sym typeface="Symbol" panose="05050102010706020507" pitchFamily="18" charset="2"/>
              </a:rPr>
              <a:t></a:t>
            </a:r>
            <a:r>
              <a:rPr lang="en-US" altLang="en-US" baseline="-46000">
                <a:sym typeface="Greek Symbols" pitchFamily="18" charset="2"/>
              </a:rPr>
              <a:t> </a:t>
            </a:r>
            <a:r>
              <a:rPr lang="en-US" altLang="en-US"/>
              <a:t>(E</a:t>
            </a:r>
            <a:r>
              <a:rPr lang="en-US" altLang="en-US" baseline="-25000"/>
              <a:t>1</a:t>
            </a:r>
            <a:r>
              <a:rPr lang="en-US" altLang="en-US"/>
              <a:t> x E</a:t>
            </a:r>
            <a:r>
              <a:rPr lang="en-US" altLang="en-US" baseline="-25000"/>
              <a:t>2</a:t>
            </a:r>
            <a:r>
              <a:rPr lang="en-US" altLang="en-US"/>
              <a:t>)</a:t>
            </a:r>
            <a:r>
              <a:rPr lang="en-US" altLang="en-US" baseline="-25000"/>
              <a:t>     </a:t>
            </a:r>
            <a:r>
              <a:rPr lang="en-IN"/>
              <a:t>≡    </a:t>
            </a:r>
            <a:r>
              <a:rPr lang="en-US" altLang="en-US"/>
              <a:t>E</a:t>
            </a:r>
            <a:r>
              <a:rPr lang="en-US" altLang="en-US" baseline="-25000"/>
              <a:t>1</a:t>
            </a:r>
            <a:r>
              <a:rPr lang="en-US" altLang="en-US"/>
              <a:t> </a:t>
            </a:r>
            <a:r>
              <a:rPr lang="en-IN" altLang="en-US"/>
              <a:t>⨝</a:t>
            </a:r>
            <a:r>
              <a:rPr lang="en-US" altLang="en-US" i="1"/>
              <a:t> </a:t>
            </a:r>
            <a:r>
              <a:rPr lang="en-US" altLang="en-US" baseline="-25000">
                <a:sym typeface="Symbol" panose="05050102010706020507" pitchFamily="18" charset="2"/>
              </a:rPr>
              <a:t></a:t>
            </a:r>
            <a:r>
              <a:rPr lang="en-US" altLang="en-US"/>
              <a:t> E</a:t>
            </a:r>
            <a:r>
              <a:rPr lang="en-US" altLang="en-US" baseline="-25000"/>
              <a:t>2</a:t>
            </a:r>
            <a:endParaRPr lang="en-US" altLang="en-US" baseline="-25000">
              <a:sym typeface="Symbol" panose="05050102010706020507" pitchFamily="18" charset="2"/>
            </a:endParaRPr>
          </a:p>
          <a:p>
            <a:pPr marL="600075" lvl="1" indent="-257175">
              <a:buFont typeface="Monotype Sorts" pitchFamily="-65" charset="2"/>
              <a:buAutoNum type="alphaLcPeriod"/>
            </a:pPr>
            <a:r>
              <a:rPr lang="en-US" altLang="en-US">
                <a:sym typeface="Symbol" panose="05050102010706020507" pitchFamily="18" charset="2"/>
              </a:rPr>
              <a:t> </a:t>
            </a:r>
            <a:r>
              <a:rPr lang="el-GR"/>
              <a:t>σ</a:t>
            </a:r>
            <a:r>
              <a:rPr lang="en-US" altLang="en-US" baseline="-25000">
                <a:sym typeface="Symbol" panose="05050102010706020507" pitchFamily="18" charset="2"/>
              </a:rPr>
              <a:t> </a:t>
            </a:r>
            <a:r>
              <a:rPr lang="en-US" altLang="en-US" baseline="-46000">
                <a:sym typeface="Greek Symbols" pitchFamily="18" charset="2"/>
              </a:rPr>
              <a:t>1 </a:t>
            </a:r>
            <a:r>
              <a:rPr lang="en-US" altLang="en-US"/>
              <a:t>(E</a:t>
            </a:r>
            <a:r>
              <a:rPr lang="en-US" altLang="en-US" baseline="-25000"/>
              <a:t>1</a:t>
            </a:r>
            <a:r>
              <a:rPr lang="en-US" altLang="en-US"/>
              <a:t> </a:t>
            </a:r>
            <a:r>
              <a:rPr lang="en-IN" altLang="en-US"/>
              <a:t>⨝</a:t>
            </a:r>
            <a:r>
              <a:rPr lang="en-US" altLang="en-US" baseline="-25000">
                <a:sym typeface="Symbol" panose="05050102010706020507" pitchFamily="18" charset="2"/>
              </a:rPr>
              <a:t></a:t>
            </a:r>
            <a:r>
              <a:rPr lang="en-US" altLang="en-US" baseline="-46000">
                <a:sym typeface="Greek Symbols" pitchFamily="18" charset="2"/>
              </a:rPr>
              <a:t>2</a:t>
            </a:r>
            <a:r>
              <a:rPr lang="en-US" altLang="en-US"/>
              <a:t> E</a:t>
            </a:r>
            <a:r>
              <a:rPr lang="en-US" altLang="en-US" baseline="-25000"/>
              <a:t>2</a:t>
            </a:r>
            <a:r>
              <a:rPr lang="en-US" altLang="en-US"/>
              <a:t>)</a:t>
            </a:r>
            <a:r>
              <a:rPr lang="en-US" altLang="en-US" baseline="-25000"/>
              <a:t>     </a:t>
            </a:r>
            <a:r>
              <a:rPr lang="en-IN"/>
              <a:t>≡    </a:t>
            </a:r>
            <a:r>
              <a:rPr lang="en-US" altLang="en-US"/>
              <a:t>E</a:t>
            </a:r>
            <a:r>
              <a:rPr lang="en-US" altLang="en-US" baseline="-25000"/>
              <a:t>1</a:t>
            </a:r>
            <a:r>
              <a:rPr lang="en-US" altLang="en-US"/>
              <a:t> </a:t>
            </a:r>
            <a:r>
              <a:rPr lang="en-IN" altLang="en-US"/>
              <a:t>⨝</a:t>
            </a:r>
            <a:r>
              <a:rPr lang="en-US" altLang="en-US" i="1"/>
              <a:t> </a:t>
            </a:r>
            <a:r>
              <a:rPr lang="en-US" altLang="en-US" baseline="-25000">
                <a:sym typeface="Symbol" panose="05050102010706020507" pitchFamily="18" charset="2"/>
              </a:rPr>
              <a:t></a:t>
            </a:r>
            <a:r>
              <a:rPr lang="en-US" altLang="en-US" baseline="-46000">
                <a:sym typeface="Greek Symbols" pitchFamily="18" charset="2"/>
              </a:rPr>
              <a:t>1</a:t>
            </a:r>
            <a:r>
              <a:rPr lang="en-IN" baseline="-25000"/>
              <a:t>∧</a:t>
            </a:r>
            <a:r>
              <a:rPr lang="en-US" altLang="en-US" baseline="-25000">
                <a:sym typeface="Symbol" panose="05050102010706020507" pitchFamily="18" charset="2"/>
              </a:rPr>
              <a:t></a:t>
            </a:r>
            <a:r>
              <a:rPr lang="en-US" altLang="en-US" baseline="-46000">
                <a:sym typeface="Greek Symbols" pitchFamily="18" charset="2"/>
              </a:rPr>
              <a:t>2</a:t>
            </a:r>
            <a:r>
              <a:rPr lang="en-US" altLang="en-US"/>
              <a:t> E</a:t>
            </a:r>
            <a:r>
              <a:rPr lang="en-US" altLang="en-US" baseline="-25000"/>
              <a:t>2</a:t>
            </a:r>
            <a:endParaRPr lang="en-US" altLang="en-US">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0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a:extLst>
              <a:ext uri="{FF2B5EF4-FFF2-40B4-BE49-F238E27FC236}">
                <a16:creationId xmlns:a16="http://schemas.microsoft.com/office/drawing/2014/main" id="{8091ABB1-6B13-4524-B9B6-6B007212FB7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59427" name="Rectangle 3">
            <a:extLst>
              <a:ext uri="{FF2B5EF4-FFF2-40B4-BE49-F238E27FC236}">
                <a16:creationId xmlns:a16="http://schemas.microsoft.com/office/drawing/2014/main" id="{96C4720A-18C3-455E-B064-C93B8601E27B}"/>
              </a:ext>
            </a:extLst>
          </p:cNvPr>
          <p:cNvSpPr>
            <a:spLocks noGrp="1" noChangeArrowheads="1"/>
          </p:cNvSpPr>
          <p:nvPr>
            <p:ph idx="1"/>
          </p:nvPr>
        </p:nvSpPr>
        <p:spPr>
          <a:xfrm>
            <a:off x="1662764" y="826873"/>
            <a:ext cx="5601904" cy="4025979"/>
          </a:xfrm>
        </p:spPr>
        <p:txBody>
          <a:bodyPr/>
          <a:lstStyle/>
          <a:p>
            <a:pPr marL="0" indent="0">
              <a:buNone/>
              <a:tabLst>
                <a:tab pos="2532460" algn="ctr"/>
              </a:tabLst>
            </a:pPr>
            <a:r>
              <a:rPr lang="en-US" altLang="en-US"/>
              <a:t>5.  Theta-join operations (and natural joins) are commutative.</a:t>
            </a:r>
            <a:br>
              <a:rPr lang="en-US" altLang="en-US"/>
            </a:br>
            <a:br>
              <a:rPr lang="en-US" altLang="en-US"/>
            </a:br>
            <a:r>
              <a:rPr lang="en-US" altLang="en-US"/>
              <a:t>	          </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i="1"/>
              <a:t>E</a:t>
            </a:r>
            <a:r>
              <a:rPr lang="en-US" altLang="en-US" baseline="-25000"/>
              <a:t>2</a:t>
            </a:r>
            <a:r>
              <a:rPr lang="en-IN" altLang="en-US"/>
              <a:t> ⨝</a:t>
            </a:r>
            <a:r>
              <a:rPr lang="en-US" altLang="en-US"/>
              <a:t> </a:t>
            </a:r>
            <a:r>
              <a:rPr lang="en-US" altLang="en-US" i="1"/>
              <a:t>E</a:t>
            </a:r>
            <a:r>
              <a:rPr lang="en-US" altLang="en-US" baseline="-25000"/>
              <a:t>1</a:t>
            </a:r>
            <a:br>
              <a:rPr lang="en-US" altLang="en-US"/>
            </a:br>
            <a:endParaRPr lang="en-US" altLang="en-US" baseline="-25000">
              <a:sym typeface="Greek Symbols" pitchFamily="18" charset="2"/>
            </a:endParaRPr>
          </a:p>
          <a:p>
            <a:pPr>
              <a:buNone/>
              <a:tabLst>
                <a:tab pos="2532460" algn="ctr"/>
              </a:tabLst>
            </a:pPr>
            <a:r>
              <a:rPr lang="en-US" altLang="en-US">
                <a:sym typeface="Greek Symbols" pitchFamily="18" charset="2"/>
              </a:rPr>
              <a:t>6.	(a) Natural join operations are associative:</a:t>
            </a:r>
          </a:p>
          <a:p>
            <a:pPr>
              <a:buNone/>
              <a:tabLst>
                <a:tab pos="2532460" algn="ctr"/>
              </a:tabLst>
            </a:pPr>
            <a:r>
              <a:rPr lang="en-US" altLang="en-US">
                <a:sym typeface="Greek Symbols" pitchFamily="18" charset="2"/>
              </a:rPr>
              <a:t>	                </a:t>
            </a: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a:t> (</a:t>
            </a:r>
            <a:r>
              <a:rPr lang="en-US" altLang="en-US" i="1"/>
              <a:t>E</a:t>
            </a:r>
            <a:r>
              <a:rPr lang="en-US" altLang="en-US" baseline="-25000"/>
              <a:t>2</a:t>
            </a:r>
            <a:r>
              <a:rPr lang="en-IN" altLang="en-US"/>
              <a:t> ⨝</a:t>
            </a:r>
            <a:r>
              <a:rPr lang="en-US" altLang="en-US" i="1"/>
              <a:t> E</a:t>
            </a:r>
            <a:r>
              <a:rPr lang="en-US" altLang="en-US" baseline="-25000"/>
              <a:t>3</a:t>
            </a:r>
            <a:r>
              <a:rPr lang="en-US" altLang="en-US"/>
              <a:t>)</a:t>
            </a:r>
            <a:br>
              <a:rPr lang="en-US" altLang="en-US"/>
            </a:br>
            <a:br>
              <a:rPr lang="en-US" altLang="en-US"/>
            </a:br>
            <a:r>
              <a:rPr lang="en-US" altLang="en-US"/>
              <a:t>(b) Theta joins are associative in the following manner:</a:t>
            </a:r>
            <a:br>
              <a:rPr lang="en-US" altLang="en-US"/>
            </a:br>
            <a:br>
              <a:rPr lang="en-US" altLang="en-US"/>
            </a:br>
            <a:r>
              <a:rPr lang="en-US" altLang="en-US"/>
              <a:t>	       </a:t>
            </a:r>
            <a:r>
              <a:rPr lang="en-US" altLang="en-US">
                <a:sym typeface="Greek Symbols" pitchFamily="18" charset="2"/>
              </a:rPr>
              <a:t>(</a:t>
            </a:r>
            <a:r>
              <a:rPr lang="en-US" altLang="en-US" i="1"/>
              <a:t>E</a:t>
            </a:r>
            <a:r>
              <a:rPr lang="en-US" altLang="en-US" baseline="-25000"/>
              <a:t>1</a:t>
            </a:r>
            <a:r>
              <a:rPr lang="en-IN" altLang="en-US"/>
              <a:t> ⨝</a:t>
            </a:r>
            <a:r>
              <a:rPr lang="en-US" altLang="en-US" i="1"/>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ltLang="en-US"/>
              <a:t>⨝</a:t>
            </a:r>
            <a:r>
              <a:rPr lang="en-US" altLang="en-US" baseline="-25000">
                <a:sym typeface="Symbol" panose="05050102010706020507" pitchFamily="18" charset="2"/>
              </a:rPr>
              <a:t> </a:t>
            </a:r>
            <a:r>
              <a:rPr lang="en-US" altLang="en-US" baseline="-46000">
                <a:sym typeface="Greek Symbols" pitchFamily="18" charset="2"/>
              </a:rPr>
              <a:t>2 </a:t>
            </a:r>
            <a:r>
              <a:rPr lang="en-US" altLang="en-US" baseline="-25000">
                <a:sym typeface="Symbol" panose="05050102010706020507" pitchFamily="18" charset="2"/>
              </a:rPr>
              <a:t> </a:t>
            </a:r>
            <a:r>
              <a:rPr lang="en-US" altLang="en-US" baseline="-46000">
                <a:sym typeface="Greek Symbols" pitchFamily="18" charset="2"/>
              </a:rPr>
              <a:t>3 </a:t>
            </a:r>
            <a:r>
              <a:rPr lang="en-US" altLang="en-US" i="1"/>
              <a:t>E</a:t>
            </a:r>
            <a:r>
              <a:rPr lang="en-US" altLang="en-US" i="1" baseline="-25000"/>
              <a:t>3</a:t>
            </a:r>
            <a:r>
              <a:rPr lang="en-US" altLang="en-US" i="1"/>
              <a:t>    </a:t>
            </a:r>
            <a:r>
              <a:rPr lang="en-IN"/>
              <a:t>≡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baseline="-46000">
                <a:sym typeface="Greek Symbols" pitchFamily="18" charset="2"/>
              </a:rPr>
              <a:t>1 </a:t>
            </a:r>
            <a:r>
              <a:rPr lang="en-US" altLang="en-US" baseline="-25000">
                <a:sym typeface="Symbol" panose="05050102010706020507" pitchFamily="18" charset="2"/>
              </a:rPr>
              <a:t> </a:t>
            </a:r>
            <a:r>
              <a:rPr lang="en-US" altLang="en-US" baseline="-46000">
                <a:sym typeface="Greek Symbols" pitchFamily="18" charset="2"/>
              </a:rPr>
              <a:t>3</a:t>
            </a:r>
            <a:r>
              <a:rPr lang="en-US" altLang="en-US"/>
              <a:t> (</a:t>
            </a:r>
            <a:r>
              <a:rPr lang="en-US" altLang="en-US" i="1"/>
              <a:t>E</a:t>
            </a:r>
            <a:r>
              <a:rPr lang="en-US" altLang="en-US" baseline="-25000"/>
              <a:t>2</a:t>
            </a:r>
            <a:r>
              <a:rPr lang="en-IN" altLang="en-US"/>
              <a:t> ⨝</a:t>
            </a:r>
            <a:r>
              <a:rPr lang="en-US" altLang="en-US" baseline="-25000">
                <a:sym typeface="Symbol" panose="05050102010706020507" pitchFamily="18" charset="2"/>
              </a:rPr>
              <a:t> </a:t>
            </a:r>
            <a:r>
              <a:rPr lang="en-US" altLang="en-US" baseline="-46000">
                <a:sym typeface="Greek Symbols" pitchFamily="18" charset="2"/>
              </a:rPr>
              <a:t>2</a:t>
            </a:r>
            <a:r>
              <a:rPr lang="en-US" altLang="en-US" i="1"/>
              <a:t> E</a:t>
            </a:r>
            <a:r>
              <a:rPr lang="en-US" altLang="en-US" baseline="-25000"/>
              <a:t>3</a:t>
            </a:r>
            <a:r>
              <a:rPr lang="en-US" altLang="en-US"/>
              <a:t>)</a:t>
            </a:r>
            <a:br>
              <a:rPr lang="en-US" altLang="en-US"/>
            </a:br>
            <a:r>
              <a:rPr lang="en-US" altLang="en-US"/>
              <a:t>     </a:t>
            </a:r>
            <a:br>
              <a:rPr lang="en-US" altLang="en-US"/>
            </a:br>
            <a:r>
              <a:rPr lang="en-US" altLang="en-US"/>
              <a:t>     where </a:t>
            </a:r>
            <a:r>
              <a:rPr lang="en-US" altLang="en-US">
                <a:sym typeface="Symbol" panose="05050102010706020507" pitchFamily="18" charset="2"/>
              </a:rPr>
              <a:t></a:t>
            </a:r>
            <a:r>
              <a:rPr lang="en-US" altLang="en-US" i="1" baseline="-25000">
                <a:sym typeface="Greek Symbols" pitchFamily="18" charset="2"/>
              </a:rPr>
              <a:t>2</a:t>
            </a:r>
            <a:r>
              <a:rPr lang="en-US" altLang="en-US" i="1">
                <a:sym typeface="Greek Symbols" pitchFamily="18" charset="2"/>
              </a:rPr>
              <a:t> </a:t>
            </a:r>
            <a:r>
              <a:rPr lang="en-US" altLang="en-US">
                <a:sym typeface="Greek Symbols" pitchFamily="18" charset="2"/>
              </a:rPr>
              <a:t>involves attributes from only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and </a:t>
            </a:r>
            <a:r>
              <a:rPr lang="en-US" altLang="en-US" i="1">
                <a:sym typeface="Greek Symbols" pitchFamily="18" charset="2"/>
              </a:rPr>
              <a:t>E</a:t>
            </a:r>
            <a:r>
              <a:rPr lang="en-US" altLang="en-US" i="1" baseline="-25000">
                <a:sym typeface="Greek Symbols" pitchFamily="18" charset="2"/>
              </a:rPr>
              <a:t>3</a:t>
            </a:r>
            <a:r>
              <a:rPr lang="en-US" altLang="en-US" i="1">
                <a:sym typeface="Greek Symbols" pitchFamily="18" charset="2"/>
              </a:rPr>
              <a:t>.</a:t>
            </a:r>
          </a:p>
        </p:txBody>
      </p:sp>
      <p:sp>
        <p:nvSpPr>
          <p:cNvPr id="4" name="Object 3">
            <a:extLst>
              <a:ext uri="{FF2B5EF4-FFF2-40B4-BE49-F238E27FC236}">
                <a16:creationId xmlns:a16="http://schemas.microsoft.com/office/drawing/2014/main" id="{84B99422-6334-4E45-9086-F1F2684CA3D1}"/>
              </a:ext>
            </a:extLst>
          </p:cNvPr>
          <p:cNvSpPr txBox="1"/>
          <p:nvPr/>
        </p:nvSpPr>
        <p:spPr bwMode="auto">
          <a:xfrm>
            <a:off x="2378709" y="3891490"/>
            <a:ext cx="2094310" cy="342900"/>
          </a:xfrm>
          <a:prstGeom prst="rect">
            <a:avLst/>
          </a:prstGeom>
          <a:noFill/>
          <a:ln>
            <a:noFill/>
          </a:ln>
          <a:effectLst/>
        </p:spPr>
        <p:txBody>
          <a:bodyPr>
            <a:normAutofit/>
          </a:bodyPr>
          <a:lstStyle/>
          <a:p>
            <a:pPr defTabSz="685800" eaLnBrk="0" hangingPunct="0"/>
            <a:endParaRPr lang="en-IN" sz="1350">
              <a:solidFill>
                <a:srgbClr val="000000"/>
              </a:solidFill>
              <a:latin typeface="Helvetica" panose="020B0604020202020204" pitchFamily="34" charset="0"/>
              <a:ea typeface="MS PGothic"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a:extLst>
              <a:ext uri="{FF2B5EF4-FFF2-40B4-BE49-F238E27FC236}">
                <a16:creationId xmlns:a16="http://schemas.microsoft.com/office/drawing/2014/main" id="{13BE5181-BC0D-4E3C-B803-BDBB6753C8E0}"/>
              </a:ext>
            </a:extLst>
          </p:cNvPr>
          <p:cNvSpPr>
            <a:spLocks noGrp="1" noChangeArrowheads="1"/>
          </p:cNvSpPr>
          <p:nvPr>
            <p:ph type="title"/>
          </p:nvPr>
        </p:nvSpPr>
        <p:spPr>
          <a:xfrm>
            <a:off x="1868091" y="41672"/>
            <a:ext cx="6057900" cy="457200"/>
          </a:xfrm>
        </p:spPr>
        <p:txBody>
          <a:bodyPr/>
          <a:lstStyle/>
          <a:p>
            <a:pPr>
              <a:defRPr/>
            </a:pPr>
            <a:r>
              <a:rPr lang="en-US" altLang="en-US">
                <a:effectLst>
                  <a:outerShdw blurRad="38100" dist="38100" dir="2700000" algn="tl">
                    <a:srgbClr val="C0C0C0"/>
                  </a:outerShdw>
                </a:effectLst>
              </a:rPr>
              <a:t>Pictorial Depiction of Equivalence Rules</a:t>
            </a:r>
          </a:p>
        </p:txBody>
      </p:sp>
      <p:pic>
        <p:nvPicPr>
          <p:cNvPr id="3" name="Graphic 2">
            <a:extLst>
              <a:ext uri="{FF2B5EF4-FFF2-40B4-BE49-F238E27FC236}">
                <a16:creationId xmlns:a16="http://schemas.microsoft.com/office/drawing/2014/main" id="{BBF349FB-4CB9-462F-A282-31330CD91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471" y="799484"/>
            <a:ext cx="5188382" cy="384985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6B49CD74-8487-4512-88D7-665692A992D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25603" name="Rectangle 3">
            <a:extLst>
              <a:ext uri="{FF2B5EF4-FFF2-40B4-BE49-F238E27FC236}">
                <a16:creationId xmlns:a16="http://schemas.microsoft.com/office/drawing/2014/main" id="{D1631F66-0C00-49F9-97DF-D953852A7E86}"/>
              </a:ext>
            </a:extLst>
          </p:cNvPr>
          <p:cNvSpPr>
            <a:spLocks noGrp="1" noChangeArrowheads="1"/>
          </p:cNvSpPr>
          <p:nvPr>
            <p:ph idx="1"/>
          </p:nvPr>
        </p:nvSpPr>
        <p:spPr>
          <a:xfrm>
            <a:off x="1648327" y="826873"/>
            <a:ext cx="5775158" cy="4025979"/>
          </a:xfrm>
        </p:spPr>
        <p:txBody>
          <a:bodyPr/>
          <a:lstStyle/>
          <a:p>
            <a:pPr>
              <a:buNone/>
            </a:pPr>
            <a:r>
              <a:rPr lang="en-US" altLang="en-US"/>
              <a:t>7.	The selection operation distributes over the theta join operation under the following two conditions:</a:t>
            </a:r>
            <a:br>
              <a:rPr lang="en-US" altLang="en-US"/>
            </a:br>
            <a:r>
              <a:rPr lang="en-US" altLang="en-US"/>
              <a:t>(a)  When all the attributes in </a:t>
            </a:r>
            <a:r>
              <a:rPr lang="en-US" altLang="en-US">
                <a:sym typeface="Symbol" panose="05050102010706020507" pitchFamily="18" charset="2"/>
              </a:rPr>
              <a:t></a:t>
            </a:r>
            <a:r>
              <a:rPr lang="en-US" altLang="en-US" baseline="-25000">
                <a:sym typeface="Greek Symbols" pitchFamily="18" charset="2"/>
              </a:rPr>
              <a:t>0 </a:t>
            </a:r>
            <a:r>
              <a:rPr lang="en-US" altLang="en-US">
                <a:sym typeface="Greek Symbols" pitchFamily="18" charset="2"/>
              </a:rPr>
              <a:t> involve only the attributes of one </a:t>
            </a:r>
            <a:br>
              <a:rPr lang="en-US" altLang="en-US">
                <a:sym typeface="Greek Symbols" pitchFamily="18" charset="2"/>
              </a:rPr>
            </a:br>
            <a:r>
              <a:rPr lang="en-US" altLang="en-US">
                <a:sym typeface="Greek Symbols" pitchFamily="18" charset="2"/>
              </a:rPr>
              <a:t>       of the expressions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being joined.</a:t>
            </a:r>
            <a:br>
              <a:rPr lang="en-US" altLang="en-US">
                <a:sym typeface="Greek Symbols" pitchFamily="18" charset="2"/>
              </a:rPr>
            </a:b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a:t>
            </a:r>
            <a:r>
              <a:rPr lang="en-US" altLang="en-US" baseline="-46000">
                <a:sym typeface="Greek Symbols" pitchFamily="18" charset="2"/>
              </a:rPr>
              <a:t>0 </a:t>
            </a:r>
            <a:r>
              <a:rPr lang="en-US" altLang="en-US">
                <a:sym typeface="Symbol" panose="05050102010706020507" pitchFamily="18" charset="2"/>
              </a:rPr>
              <a:t>E</a:t>
            </a:r>
            <a:r>
              <a:rPr lang="en-US" altLang="en-US" baseline="-25000">
                <a:sym typeface="Symbol" panose="05050102010706020507" pitchFamily="18" charset="2"/>
              </a:rPr>
              <a:t>1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    </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0</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Greek Symbols" pitchFamily="18" charset="2"/>
              </a:rPr>
              <a:t> </a:t>
            </a:r>
            <a:br>
              <a:rPr lang="en-US" altLang="en-US">
                <a:sym typeface="Greek Symbols" pitchFamily="18" charset="2"/>
              </a:rPr>
            </a:br>
            <a:endParaRPr lang="en-US" altLang="en-US">
              <a:sym typeface="Greek Symbols" pitchFamily="18" charset="2"/>
            </a:endParaRPr>
          </a:p>
          <a:p>
            <a:pPr>
              <a:buFont typeface="Monotype Sorts" pitchFamily="-65" charset="2"/>
              <a:buNone/>
            </a:pPr>
            <a:r>
              <a:rPr lang="en-US" altLang="en-US">
                <a:sym typeface="Greek Symbols" pitchFamily="18" charset="2"/>
              </a:rPr>
              <a:t>	(b) When </a:t>
            </a:r>
            <a:r>
              <a:rPr lang="en-US" altLang="en-US">
                <a:sym typeface="Symbol" panose="05050102010706020507" pitchFamily="18" charset="2"/>
              </a:rPr>
              <a:t></a:t>
            </a:r>
            <a:r>
              <a:rPr lang="en-US" altLang="en-US" baseline="-25000">
                <a:sym typeface="Greek Symbols" pitchFamily="18" charset="2"/>
              </a:rPr>
              <a:t>1 </a:t>
            </a:r>
            <a:r>
              <a:rPr lang="en-US" altLang="en-US">
                <a:sym typeface="Greek Symbols" pitchFamily="18" charset="2"/>
              </a:rPr>
              <a:t>involves only the attributes of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and</a:t>
            </a:r>
            <a:r>
              <a:rPr lang="en-US" altLang="en-US" i="1">
                <a:sym typeface="Greek Symbols" pitchFamily="18" charset="2"/>
              </a:rPr>
              <a:t> </a:t>
            </a:r>
            <a:r>
              <a:rPr lang="en-US" altLang="en-US">
                <a:sym typeface="Symbol" panose="05050102010706020507" pitchFamily="18" charset="2"/>
              </a:rPr>
              <a:t></a:t>
            </a:r>
            <a:r>
              <a:rPr lang="en-US" altLang="en-US" baseline="-25000">
                <a:sym typeface="Greek Symbols" pitchFamily="18" charset="2"/>
              </a:rPr>
              <a:t>2 </a:t>
            </a:r>
            <a:r>
              <a:rPr lang="en-US" altLang="en-US">
                <a:sym typeface="Greek Symbols" pitchFamily="18" charset="2"/>
              </a:rPr>
              <a:t> involves  </a:t>
            </a:r>
            <a:br>
              <a:rPr lang="en-US" altLang="en-US">
                <a:sym typeface="Greek Symbols" pitchFamily="18" charset="2"/>
              </a:rPr>
            </a:br>
            <a:r>
              <a:rPr lang="en-US" altLang="en-US">
                <a:sym typeface="Greek Symbols" pitchFamily="18" charset="2"/>
              </a:rPr>
              <a:t>      only the attributes of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p>
          <a:p>
            <a:pPr>
              <a:buNone/>
            </a:pP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baseline="-25000">
                <a:sym typeface="Symbol" panose="05050102010706020507" pitchFamily="18" charset="2"/>
              </a:rPr>
              <a:t> </a:t>
            </a:r>
            <a:r>
              <a:rPr lang="en-US" altLang="en-US" baseline="-25000">
                <a:sym typeface="Greek Symbols"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r>
              <a:rPr lang="en-IN" altLang="en-US"/>
              <a:t>⨝</a:t>
            </a:r>
            <a:r>
              <a:rPr lang="en-US" altLang="en-US" baseline="-25000">
                <a:sym typeface="Symbol" panose="05050102010706020507" pitchFamily="18" charset="2"/>
              </a:rPr>
              <a:t> </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1</a:t>
            </a:r>
            <a:r>
              <a:rPr lang="en-US" altLang="en-US">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a:t>
            </a:r>
            <a:r>
              <a:rPr lang="en-IN" altLang="en-US"/>
              <a:t> ⨝</a:t>
            </a:r>
            <a:r>
              <a:rPr lang="en-US" altLang="en-US" baseline="-25000">
                <a:sym typeface="Symbol" panose="05050102010706020507" pitchFamily="18" charset="2"/>
              </a:rPr>
              <a:t></a:t>
            </a:r>
            <a:r>
              <a:rPr lang="en-US" altLang="en-US">
                <a:sym typeface="Symbol" panose="05050102010706020507" pitchFamily="18" charset="2"/>
              </a:rPr>
              <a:t> (</a:t>
            </a:r>
            <a:r>
              <a:rPr lang="en-US" altLang="en-US" baseline="-25000">
                <a:sym typeface="Symbol" panose="05050102010706020507" pitchFamily="18" charset="2"/>
              </a:rPr>
              <a:t></a:t>
            </a:r>
            <a:r>
              <a:rPr lang="en-US" altLang="en-US" baseline="-46000">
                <a:sym typeface="Greek Symbols" pitchFamily="18" charset="2"/>
              </a:rPr>
              <a:t>2</a:t>
            </a:r>
            <a:r>
              <a:rPr lang="en-US" altLang="en-US">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B646A50B-011F-454A-8351-8C638211E95B}"/>
              </a:ext>
            </a:extLst>
          </p:cNvPr>
          <p:cNvSpPr>
            <a:spLocks noGrp="1" noChangeArrowheads="1"/>
          </p:cNvSpPr>
          <p:nvPr>
            <p:ph idx="1"/>
          </p:nvPr>
        </p:nvSpPr>
        <p:spPr>
          <a:xfrm>
            <a:off x="1655545" y="826873"/>
            <a:ext cx="5818472" cy="4025979"/>
          </a:xfrm>
        </p:spPr>
        <p:txBody>
          <a:bodyPr/>
          <a:lstStyle/>
          <a:p>
            <a:pPr>
              <a:buNone/>
              <a:tabLst>
                <a:tab pos="2315766" algn="ctr"/>
              </a:tabLst>
            </a:pPr>
            <a:r>
              <a:rPr lang="en-US" altLang="en-US"/>
              <a:t>8.	The projection operation distributes over the theta join operation as follows:</a:t>
            </a:r>
          </a:p>
          <a:p>
            <a:pPr>
              <a:buNone/>
              <a:tabLst>
                <a:tab pos="2315766" algn="ctr"/>
              </a:tabLst>
            </a:pPr>
            <a:r>
              <a:rPr lang="en-US" altLang="en-US"/>
              <a:t>	(a) if </a:t>
            </a:r>
            <a:r>
              <a:rPr kumimoji="0" lang="en-US" altLang="en-US">
                <a:solidFill>
                  <a:srgbClr val="000000"/>
                </a:solidFill>
                <a:sym typeface="Symbol" panose="05050102010706020507" pitchFamily="18" charset="2"/>
              </a:rPr>
              <a:t></a:t>
            </a:r>
            <a:r>
              <a:rPr lang="en-US" altLang="en-US">
                <a:sym typeface="Greek Symbols" pitchFamily="18" charset="2"/>
              </a:rPr>
              <a:t> involves only attributes from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IN" altLang="en-US">
                <a:sym typeface="Symbol" panose="05050102010706020507" pitchFamily="18" charset="2"/>
              </a:rPr>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a:t>(</a:t>
            </a:r>
            <a:r>
              <a:rPr lang="en-US" altLang="en-US" i="1"/>
              <a:t>E</a:t>
            </a:r>
            <a:r>
              <a:rPr lang="en-US" altLang="en-US" i="1" baseline="-25000"/>
              <a:t>2</a:t>
            </a:r>
            <a:r>
              <a:rPr lang="en-IN" altLang="en-US"/>
              <a:t>)</a:t>
            </a:r>
            <a:r>
              <a:rPr lang="en-US" altLang="en-US"/>
              <a:t> </a:t>
            </a:r>
            <a:r>
              <a:rPr lang="en-US" altLang="en-US">
                <a:sym typeface="Symbol" panose="05050102010706020507" pitchFamily="18" charset="2"/>
              </a:rPr>
              <a:t>	</a:t>
            </a:r>
          </a:p>
          <a:p>
            <a:pPr>
              <a:buNone/>
              <a:tabLst>
                <a:tab pos="2315766" algn="ctr"/>
              </a:tabLst>
            </a:pPr>
            <a:r>
              <a:rPr lang="en-US" altLang="en-US">
                <a:sym typeface="Symbol" panose="05050102010706020507" pitchFamily="18" charset="2"/>
              </a:rPr>
              <a:t>	(b) In general, consider a join </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sym typeface="Greek Symbols" pitchFamily="18" charset="2"/>
              </a:rPr>
              <a:t>. </a:t>
            </a:r>
          </a:p>
          <a:p>
            <a:pPr lvl="1">
              <a:tabLst>
                <a:tab pos="2315766" algn="ctr"/>
              </a:tabLst>
            </a:pPr>
            <a:r>
              <a:rPr lang="en-US" altLang="en-US">
                <a:sym typeface="Greek Symbols" pitchFamily="18" charset="2"/>
              </a:rPr>
              <a:t> Let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and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be sets of attributes from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and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respectively.  </a:t>
            </a:r>
          </a:p>
          <a:p>
            <a:pPr lvl="1">
              <a:tabLst>
                <a:tab pos="2315766" algn="ctr"/>
              </a:tabLst>
            </a:pPr>
            <a:r>
              <a:rPr lang="en-US" altLang="en-US">
                <a:sym typeface="Greek Symbols" pitchFamily="18" charset="2"/>
              </a:rPr>
              <a:t>Let </a:t>
            </a:r>
            <a:r>
              <a:rPr lang="en-US" altLang="en-US" i="1">
                <a:sym typeface="Symbol" panose="05050102010706020507" pitchFamily="18" charset="2"/>
              </a:rPr>
              <a:t>L</a:t>
            </a:r>
            <a:r>
              <a:rPr lang="en-US" altLang="en-US" baseline="-25000">
                <a:sym typeface="Symbol" panose="05050102010706020507" pitchFamily="18" charset="2"/>
              </a:rPr>
              <a:t>3</a:t>
            </a:r>
            <a:r>
              <a:rPr lang="en-US" altLang="en-US">
                <a:sym typeface="Symbol" panose="05050102010706020507" pitchFamily="18" charset="2"/>
              </a:rPr>
              <a:t> be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that are involved in join condition </a:t>
            </a:r>
            <a:r>
              <a:rPr lang="en-US" altLang="en-US" i="1">
                <a:sym typeface="Greek Symbols" pitchFamily="18" charset="2"/>
              </a:rPr>
              <a:t>, </a:t>
            </a:r>
            <a:r>
              <a:rPr lang="en-US" altLang="en-US">
                <a:sym typeface="Greek Symbols" pitchFamily="18" charset="2"/>
              </a:rPr>
              <a:t>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 and</a:t>
            </a:r>
          </a:p>
          <a:p>
            <a:pPr lvl="1">
              <a:tabLst>
                <a:tab pos="2315766" algn="ctr"/>
              </a:tabLst>
            </a:pPr>
            <a:r>
              <a:rPr lang="en-US" altLang="en-US">
                <a:sym typeface="Symbol" panose="05050102010706020507" pitchFamily="18" charset="2"/>
              </a:rPr>
              <a:t> let </a:t>
            </a:r>
            <a:r>
              <a:rPr lang="en-US" altLang="en-US" i="1">
                <a:sym typeface="Greek Symbols" pitchFamily="18" charset="2"/>
              </a:rPr>
              <a:t>L</a:t>
            </a:r>
            <a:r>
              <a:rPr lang="en-US" altLang="en-US" baseline="-25000">
                <a:sym typeface="Greek Symbols" pitchFamily="18" charset="2"/>
              </a:rPr>
              <a:t>4</a:t>
            </a:r>
            <a:r>
              <a:rPr lang="en-US" altLang="en-US">
                <a:sym typeface="Greek Symbols" pitchFamily="18" charset="2"/>
              </a:rPr>
              <a:t> be attributes of </a:t>
            </a:r>
            <a:r>
              <a:rPr lang="en-US" altLang="en-US" i="1">
                <a:sym typeface="Greek Symbols" pitchFamily="18" charset="2"/>
              </a:rPr>
              <a:t>E</a:t>
            </a:r>
            <a:r>
              <a:rPr lang="en-US" altLang="en-US" baseline="-25000">
                <a:sym typeface="Greek Symbols" pitchFamily="18" charset="2"/>
              </a:rPr>
              <a:t>2 </a:t>
            </a:r>
            <a:r>
              <a:rPr lang="en-US" altLang="en-US">
                <a:sym typeface="Greek Symbols" pitchFamily="18" charset="2"/>
              </a:rPr>
              <a:t>that are involved in join condition </a:t>
            </a:r>
            <a:r>
              <a:rPr lang="en-US" altLang="en-US">
                <a:sym typeface="Symbol" panose="05050102010706020507" pitchFamily="18" charset="2"/>
              </a:rPr>
              <a:t></a:t>
            </a:r>
            <a:r>
              <a:rPr lang="en-US" altLang="en-US">
                <a:sym typeface="Greek Symbols" pitchFamily="18" charset="2"/>
              </a:rPr>
              <a:t>, but are not in </a:t>
            </a:r>
            <a:r>
              <a:rPr lang="en-US" altLang="en-US" i="1">
                <a:sym typeface="Greek Symbols" pitchFamily="18" charset="2"/>
              </a:rPr>
              <a:t>L</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 </a:t>
            </a:r>
            <a:r>
              <a:rPr lang="en-US" altLang="en-US" i="1">
                <a:sym typeface="Symbol" panose="05050102010706020507" pitchFamily="18" charset="2"/>
              </a:rPr>
              <a:t>L</a:t>
            </a:r>
            <a:r>
              <a:rPr lang="en-US" altLang="en-US" baseline="-25000">
                <a:sym typeface="Symbol" panose="05050102010706020507" pitchFamily="18" charset="2"/>
              </a:rPr>
              <a:t>2</a:t>
            </a:r>
            <a:r>
              <a:rPr lang="en-US" altLang="en-US">
                <a:sym typeface="Symbol" panose="05050102010706020507" pitchFamily="18" charset="2"/>
              </a:rPr>
              <a:t>.</a:t>
            </a:r>
            <a:br>
              <a:rPr lang="en-US" altLang="en-US">
                <a:sym typeface="Symbol" panose="05050102010706020507" pitchFamily="18" charset="2"/>
              </a:rPr>
            </a:b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baseline="-25000">
                <a:sym typeface="Symbol" panose="05050102010706020507" pitchFamily="18" charset="2"/>
              </a:rPr>
              <a:t> </a:t>
            </a:r>
            <a:r>
              <a:rPr lang="en-US" altLang="en-US" i="1"/>
              <a:t>E</a:t>
            </a:r>
            <a:r>
              <a:rPr lang="en-US" altLang="en-US" i="1" baseline="-25000"/>
              <a:t>2</a:t>
            </a:r>
            <a:r>
              <a:rPr lang="en-US" altLang="en-US"/>
              <a:t>)     </a:t>
            </a:r>
            <a:r>
              <a:rPr lang="en-IN"/>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2</a:t>
            </a:r>
            <a:r>
              <a:rPr lang="en-IN"/>
              <a:t>(</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1</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3</a:t>
            </a:r>
            <a:r>
              <a:rPr lang="en-IN"/>
              <a:t>(</a:t>
            </a:r>
            <a:r>
              <a:rPr lang="en-US" altLang="en-US" i="1"/>
              <a:t>E</a:t>
            </a:r>
            <a:r>
              <a:rPr lang="en-US" altLang="en-US" baseline="-25000"/>
              <a:t>1</a:t>
            </a:r>
            <a:r>
              <a:rPr lang="en-IN" altLang="en-US"/>
              <a:t>) ⨝</a:t>
            </a:r>
            <a:r>
              <a:rPr lang="en-US" altLang="en-US" baseline="-25000">
                <a:sym typeface="Symbol" panose="05050102010706020507" pitchFamily="18" charset="2"/>
              </a:rPr>
              <a:t></a:t>
            </a:r>
            <a:r>
              <a:rPr lang="en-US" altLang="en-US" i="1"/>
              <a:t> </a:t>
            </a:r>
            <a:r>
              <a:rPr lang="en-US" altLang="en-US">
                <a:ea typeface="MS PGothic" panose="020B0600070205080204" pitchFamily="34" charset="-128"/>
                <a:sym typeface="Symbol" panose="05050102010706020507" pitchFamily="18" charset="2"/>
              </a:rPr>
              <a:t> </a:t>
            </a:r>
            <a:r>
              <a:rPr lang="en-IN" baseline="-25000"/>
              <a:t>L</a:t>
            </a:r>
            <a:r>
              <a:rPr lang="en-US" altLang="en-US" baseline="-46000">
                <a:sym typeface="Greek Symbols" pitchFamily="18" charset="2"/>
              </a:rPr>
              <a:t>2</a:t>
            </a:r>
            <a:r>
              <a:rPr lang="en-IN" baseline="-25000"/>
              <a:t> </a:t>
            </a:r>
            <a:r>
              <a:rPr lang="en-US" altLang="en-US" baseline="-25000">
                <a:sym typeface="Symbol" panose="05050102010706020507" pitchFamily="18" charset="2"/>
              </a:rPr>
              <a:t> </a:t>
            </a:r>
            <a:r>
              <a:rPr lang="en-IN" baseline="-25000"/>
              <a:t>L</a:t>
            </a:r>
            <a:r>
              <a:rPr lang="en-US" baseline="-46000">
                <a:sym typeface="Greek Symbols" pitchFamily="18" charset="2"/>
              </a:rPr>
              <a:t>4</a:t>
            </a:r>
            <a:r>
              <a:rPr lang="en-IN"/>
              <a:t>(</a:t>
            </a:r>
            <a:r>
              <a:rPr lang="en-US" altLang="en-US" i="1"/>
              <a:t>E</a:t>
            </a:r>
            <a:r>
              <a:rPr lang="en-US" altLang="en-US" baseline="-25000"/>
              <a:t>2</a:t>
            </a:r>
            <a:r>
              <a:rPr lang="en-IN" altLang="en-US"/>
              <a:t>))</a:t>
            </a:r>
          </a:p>
          <a:p>
            <a:pPr lvl="1">
              <a:tabLst>
                <a:tab pos="2315766" algn="ctr"/>
              </a:tabLst>
            </a:pPr>
            <a:endParaRPr lang="en-IN" altLang="en-US"/>
          </a:p>
          <a:p>
            <a:pPr marL="342900" lvl="1" indent="0">
              <a:buNone/>
              <a:tabLst>
                <a:tab pos="2315766" algn="ctr"/>
              </a:tabLst>
            </a:pPr>
            <a:r>
              <a:rPr lang="en-IN" altLang="en-US"/>
              <a:t>Similar equivalences hold for </a:t>
            </a:r>
            <a:r>
              <a:rPr lang="en-IN" altLang="en-US" err="1"/>
              <a:t>outerjoin</a:t>
            </a:r>
            <a:r>
              <a:rPr lang="en-IN" altLang="en-US"/>
              <a:t> operations: </a:t>
            </a:r>
            <a:r>
              <a:rPr lang="en-IN"/>
              <a:t>⟕, ⟖, and ⟗</a:t>
            </a:r>
            <a:r>
              <a:rPr lang="en-IN" altLang="en-US"/>
              <a:t> </a:t>
            </a:r>
            <a:endParaRPr lang="en-US" altLang="en-US">
              <a:sym typeface="Symbol" panose="05050102010706020507" pitchFamily="18" charset="2"/>
            </a:endParaRPr>
          </a:p>
        </p:txBody>
      </p:sp>
      <p:sp>
        <p:nvSpPr>
          <p:cNvPr id="361474" name="Rectangle 2">
            <a:extLst>
              <a:ext uri="{FF2B5EF4-FFF2-40B4-BE49-F238E27FC236}">
                <a16:creationId xmlns:a16="http://schemas.microsoft.com/office/drawing/2014/main" id="{CC6BF4E4-7BA6-4F5E-9757-648842B6E43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mc:AlternateContent xmlns:mc="http://schemas.openxmlformats.org/markup-compatibility/2006">
        <mc:Choice xmlns:a14="http://schemas.microsoft.com/office/drawing/2010/main" Requires="a14">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48326" y="822120"/>
                <a:ext cx="5551371" cy="3494810"/>
              </a:xfrm>
            </p:spPr>
            <p:txBody>
              <a:bodyPr/>
              <a:lstStyle/>
              <a:p>
                <a:pPr marL="0" indent="0">
                  <a:buNone/>
                  <a:tabLst>
                    <a:tab pos="1709738" algn="l"/>
                  </a:tabLst>
                </a:pPr>
                <a:r>
                  <a:rPr lang="en-US" altLang="en-US">
                    <a:solidFill>
                      <a:srgbClr val="002060"/>
                    </a:solidFill>
                  </a:rPr>
                  <a:t> 9.  </a:t>
                </a:r>
                <a:r>
                  <a:rPr lang="en-US" altLang="en-US"/>
                  <a:t>The set operations union and intersection are commutative</a:t>
                </a:r>
                <a:br>
                  <a:rPr lang="en-US" altLang="en-US"/>
                </a:b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a:t>               </a:t>
                </a:r>
                <a:r>
                  <a:rPr lang="en-US" altLang="en-US" i="1" err="1"/>
                  <a:t>E</a:t>
                </a:r>
                <a:r>
                  <a:rPr lang="en-US" altLang="en-US" baseline="-25000" err="1"/>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br>
                  <a:rPr lang="en-US" altLang="en-US">
                    <a:sym typeface="Symbol" panose="05050102010706020507" pitchFamily="18" charset="2"/>
                  </a:rPr>
                </a:br>
                <a:r>
                  <a:rPr lang="en-US" altLang="en-US" i="1"/>
                  <a:t>       </a:t>
                </a:r>
                <a:r>
                  <a:rPr lang="en-US" altLang="en-US"/>
                  <a:t>(set difference is not commutative).</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10.  </a:t>
                </a:r>
                <a:r>
                  <a:rPr lang="en-US" altLang="en-US">
                    <a:sym typeface="Symbol" panose="05050102010706020507" pitchFamily="18" charset="2"/>
                  </a:rPr>
                  <a:t>Set union and intersection are associative.</a:t>
                </a:r>
                <a:br>
                  <a:rPr lang="en-US" altLang="en-US">
                    <a:sym typeface="Symbol" panose="05050102010706020507" pitchFamily="18" charset="2"/>
                  </a:rPr>
                </a:b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  </a:t>
                </a:r>
                <a:r>
                  <a:rPr lang="en-US" altLang="en-US"/>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3    </a:t>
                </a:r>
                <a:r>
                  <a:rPr lang="en-IN"/>
                  <a:t>≡   </a:t>
                </a:r>
                <a:r>
                  <a:rPr lang="en-US" altLang="en-US" baseline="-25000">
                    <a:sym typeface="Symbol" panose="05050102010706020507" pitchFamily="18" charset="2"/>
                  </a:rPr>
                  <a:t> </a:t>
                </a:r>
                <a:r>
                  <a:rPr lang="en-US" altLang="en-US" i="1"/>
                  <a:t>E</a:t>
                </a:r>
                <a:r>
                  <a:rPr lang="en-US" altLang="en-US" baseline="-25000"/>
                  <a:t>1</a:t>
                </a:r>
                <a:r>
                  <a:rPr lang="en-US" altLang="en-US"/>
                  <a:t> </a:t>
                </a:r>
                <a:r>
                  <a:rPr lang="en-US" altLang="en-US">
                    <a:sym typeface="Symbol" panose="05050102010706020507" pitchFamily="18" charset="2"/>
                  </a:rPr>
                  <a:t> </a:t>
                </a:r>
                <a:r>
                  <a:rPr lang="en-US" altLang="en-US"/>
                  <a:t>(</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 </a:t>
                </a:r>
                <a:r>
                  <a:rPr lang="en-US" altLang="en-US" i="1">
                    <a:sym typeface="Symbol" panose="05050102010706020507" pitchFamily="18" charset="2"/>
                  </a:rPr>
                  <a:t>E</a:t>
                </a:r>
                <a:r>
                  <a:rPr lang="en-US" altLang="en-US" baseline="-25000">
                    <a:sym typeface="Symbol" panose="05050102010706020507" pitchFamily="18" charset="2"/>
                  </a:rPr>
                  <a:t>3</a:t>
                </a:r>
                <a:r>
                  <a:rPr lang="en-IN"/>
                  <a:t>)</a:t>
                </a:r>
                <a:r>
                  <a:rPr lang="en-US" altLang="en-US" baseline="-25000">
                    <a:sym typeface="Symbol" panose="05050102010706020507" pitchFamily="18" charset="2"/>
                  </a:rPr>
                  <a:t> </a:t>
                </a:r>
                <a:endParaRPr lang="en-US" altLang="en-US">
                  <a:sym typeface="Symbol" panose="05050102010706020507" pitchFamily="18" charset="2"/>
                </a:endParaRPr>
              </a:p>
              <a:p>
                <a:pPr marL="0" indent="0">
                  <a:buNone/>
                  <a:tabLst>
                    <a:tab pos="1709738" algn="l"/>
                  </a:tabLst>
                </a:pPr>
                <a:r>
                  <a:rPr lang="en-US" altLang="en-US">
                    <a:solidFill>
                      <a:srgbClr val="002060"/>
                    </a:solidFill>
                    <a:sym typeface="Symbol" panose="05050102010706020507" pitchFamily="18" charset="2"/>
                  </a:rPr>
                  <a:t>11.  </a:t>
                </a:r>
                <a:r>
                  <a:rPr lang="en-US" altLang="en-US">
                    <a:sym typeface="Symbol" panose="05050102010706020507" pitchFamily="18" charset="2"/>
                  </a:rPr>
                  <a:t>The selection operation distributes over ,  and –. </a:t>
                </a:r>
                <a:br>
                  <a:rPr lang="en-US" altLang="en-US">
                    <a:sym typeface="Symbol" panose="05050102010706020507" pitchFamily="18" charset="2"/>
                  </a:rPr>
                </a:br>
                <a:r>
                  <a:rPr lang="en-IN" altLang="en-US" i="1">
                    <a:latin typeface="Cambria Math" panose="02040503050406030204" pitchFamily="18" charset="0"/>
                  </a:rPr>
                  <a:t> </a:t>
                </a:r>
                <a14:m>
                  <m:oMath xmlns:m="http://schemas.openxmlformats.org/officeDocument/2006/math">
                    <m:r>
                      <m:rPr>
                        <m:nor/>
                      </m:rPr>
                      <a:rPr lang="en-US" altLang="en-US" dirty="0"/>
                      <m:t>	</m:t>
                    </m:r>
                  </m:oMath>
                </a14:m>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c.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d.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US" altLang="en-US">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br>
                  <a:rPr lang="en-US" altLang="en-US" baseline="-25000">
                    <a:sym typeface="Greek Symbols" pitchFamily="18" charset="2"/>
                  </a:rPr>
                </a:br>
                <a:r>
                  <a:rPr lang="en-US" altLang="en-US" baseline="-25000">
                    <a:sym typeface="Greek Symbols" pitchFamily="18" charset="2"/>
                  </a:rPr>
                  <a:t>                  </a:t>
                </a:r>
                <a:r>
                  <a:rPr lang="en-US" altLang="en-US">
                    <a:sym typeface="Greek Symbols" pitchFamily="18" charset="2"/>
                  </a:rPr>
                  <a:t>e.   </a:t>
                </a:r>
                <a:r>
                  <a:rPr lang="en-US" altLang="en-US" i="1">
                    <a:sym typeface="Symbol" panose="05050102010706020507" pitchFamily="18" charset="2"/>
                  </a:rPr>
                  <a:t></a:t>
                </a:r>
                <a:r>
                  <a:rPr lang="en-US" altLang="en-US" baseline="-25000">
                    <a:sym typeface="Symbol" panose="05050102010706020507" pitchFamily="18" charset="2"/>
                  </a:rPr>
                  <a:t></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 </a:t>
                </a:r>
                <a:r>
                  <a:rPr lang="en-US" altLang="en-US" i="1">
                    <a:sym typeface="Greek Symbols" pitchFamily="18" charset="2"/>
                  </a:rPr>
                  <a:t>E</a:t>
                </a:r>
                <a:r>
                  <a:rPr lang="en-US" altLang="en-US" baseline="-25000">
                    <a:sym typeface="Greek Symbols" pitchFamily="18" charset="2"/>
                  </a:rPr>
                  <a:t>2</a:t>
                </a:r>
                <a:br>
                  <a:rPr lang="en-US" altLang="en-US">
                    <a:sym typeface="Greek Symbols" pitchFamily="18" charset="2"/>
                  </a:rPr>
                </a:br>
                <a:r>
                  <a:rPr lang="en-US" altLang="en-US">
                    <a:sym typeface="Greek Symbols" pitchFamily="18" charset="2"/>
                  </a:rPr>
                  <a:t>        preceding equivalence does not hold for</a:t>
                </a:r>
                <a:r>
                  <a:rPr lang="en-US" altLang="en-US">
                    <a:sym typeface="Symbol" panose="05050102010706020507" pitchFamily="18" charset="2"/>
                  </a:rPr>
                  <a:t> </a:t>
                </a:r>
              </a:p>
              <a:p>
                <a:pPr marL="0" indent="0">
                  <a:buNone/>
                  <a:tabLst>
                    <a:tab pos="1709738" algn="l"/>
                  </a:tabLst>
                </a:pPr>
                <a:r>
                  <a:rPr lang="en-US" altLang="en-US">
                    <a:solidFill>
                      <a:srgbClr val="002060"/>
                    </a:solidFill>
                    <a:sym typeface="Greek Symbols" pitchFamily="18" charset="2"/>
                  </a:rPr>
                  <a:t>12.  </a:t>
                </a:r>
                <a:r>
                  <a:rPr lang="en-US" altLang="en-US">
                    <a:sym typeface="Greek Symbols" pitchFamily="18" charset="2"/>
                  </a:rPr>
                  <a:t>The projection operation distributes over union</a:t>
                </a:r>
                <a:br>
                  <a:rPr lang="en-US" altLang="en-US">
                    <a:sym typeface="Greek Symbols" pitchFamily="18" charset="2"/>
                  </a:rPr>
                </a:br>
                <a:r>
                  <a:rPr lang="en-US" altLang="en-US">
                    <a:sym typeface="Greek Symbols" pitchFamily="18" charset="2"/>
                  </a:rPr>
                  <a:t>        </a:t>
                </a:r>
                <a:r>
                  <a:rPr lang="en-US" altLang="en-US">
                    <a:sym typeface="Symbol" panose="05050102010706020507" pitchFamily="18" charset="2"/>
                  </a:rPr>
                  <a:t></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a:t>
                </a:r>
                <a:r>
                  <a:rPr lang="en-US" altLang="en-US">
                    <a:sym typeface="Symbol" panose="05050102010706020507" pitchFamily="18" charset="2"/>
                  </a:rPr>
                  <a:t>)     </a:t>
                </a:r>
                <a:r>
                  <a:rPr lang="en-IN"/>
                  <a:t>≡</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1</a:t>
                </a:r>
                <a:r>
                  <a:rPr lang="en-US" altLang="en-US"/>
                  <a:t>)) </a:t>
                </a:r>
                <a:r>
                  <a:rPr lang="en-US" altLang="en-US">
                    <a:sym typeface="Symbol" panose="05050102010706020507" pitchFamily="18" charset="2"/>
                  </a:rPr>
                  <a:t> (</a:t>
                </a:r>
                <a:r>
                  <a:rPr lang="en-US" altLang="en-US" baseline="-25000">
                    <a:sym typeface="Symbol" panose="05050102010706020507" pitchFamily="18" charset="2"/>
                  </a:rPr>
                  <a:t>L</a:t>
                </a:r>
                <a:r>
                  <a:rPr lang="en-US" altLang="en-US">
                    <a:sym typeface="Symbol" panose="05050102010706020507" pitchFamily="18" charset="2"/>
                  </a:rPr>
                  <a:t>(</a:t>
                </a:r>
                <a:r>
                  <a:rPr lang="en-US" altLang="en-US" i="1"/>
                  <a:t>E</a:t>
                </a:r>
                <a:r>
                  <a:rPr lang="en-US" altLang="en-US" baseline="-25000"/>
                  <a:t>2</a:t>
                </a:r>
                <a:r>
                  <a:rPr lang="en-US" altLang="en-US"/>
                  <a:t>)) </a:t>
                </a:r>
                <a:endParaRPr lang="en-US" altLang="en-US">
                  <a:sym typeface="Greek Symbols" pitchFamily="18" charset="2"/>
                </a:endParaRPr>
              </a:p>
              <a:p>
                <a:pPr marL="303610" indent="-303610">
                  <a:buFont typeface="Monotype Sorts" pitchFamily="-65" charset="2"/>
                  <a:buAutoNum type="arabicPeriod" startAt="10"/>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mc:Choice>
        <mc:Fallback>
          <p:sp>
            <p:nvSpPr>
              <p:cNvPr id="362499" name="Rectangle 3">
                <a:extLst>
                  <a:ext uri="{FF2B5EF4-FFF2-40B4-BE49-F238E27FC236}">
                    <a16:creationId xmlns:a16="http://schemas.microsoft.com/office/drawing/2014/main" id="{CD34A2FB-3E13-4F06-8207-CFF2D7389F2B}"/>
                  </a:ext>
                </a:extLst>
              </p:cNvPr>
              <p:cNvSpPr>
                <a:spLocks noGrp="1" noRot="1" noChangeAspect="1" noMove="1" noResize="1" noEditPoints="1" noAdjustHandles="1" noChangeArrowheads="1" noChangeShapeType="1" noTextEdit="1"/>
              </p:cNvSpPr>
              <p:nvPr>
                <p:ph idx="1"/>
              </p:nvPr>
            </p:nvSpPr>
            <p:spPr>
              <a:xfrm>
                <a:off x="1648326" y="822120"/>
                <a:ext cx="5551371" cy="3494810"/>
              </a:xfrm>
              <a:blipFill>
                <a:blip r:embed="rId3"/>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3CF0A0C1-065D-53D9-FAEA-2CFC4CA51EE7}"/>
              </a:ext>
            </a:extLst>
          </p:cNvPr>
          <p:cNvSpPr/>
          <p:nvPr/>
        </p:nvSpPr>
        <p:spPr>
          <a:xfrm>
            <a:off x="4219967" y="597411"/>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692089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62765" y="699400"/>
            <a:ext cx="5854566" cy="4231502"/>
          </a:xfrm>
        </p:spPr>
        <p:txBody>
          <a:bodyPr/>
          <a:lstStyle/>
          <a:p>
            <a:pPr marL="0" indent="0">
              <a:buNone/>
              <a:tabLst>
                <a:tab pos="1709738" algn="l"/>
              </a:tabLst>
            </a:pPr>
            <a:r>
              <a:rPr lang="en-US" altLang="en-US">
                <a:solidFill>
                  <a:srgbClr val="002060"/>
                </a:solidFill>
                <a:sym typeface="Greek Symbols" pitchFamily="18" charset="2"/>
              </a:rPr>
              <a:t>13.</a:t>
            </a:r>
            <a:r>
              <a:rPr lang="en-US" altLang="en-US">
                <a:sym typeface="Greek Symbols" pitchFamily="18" charset="2"/>
              </a:rPr>
              <a:t>  Selection distributes over aggregation as below</a:t>
            </a:r>
            <a:br>
              <a:rPr lang="en-US" altLang="en-US">
                <a:sym typeface="Greek Symbols" pitchFamily="18" charset="2"/>
              </a:rPr>
            </a:b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r>
              <a:rPr lang="en-IN"/>
              <a:t>≡   </a:t>
            </a:r>
            <a:r>
              <a:rPr lang="en-US" altLang="en-US" baseline="-25000">
                <a:sym typeface="Greek Symbols" pitchFamily="18" charset="2"/>
              </a:rPr>
              <a:t>G</a:t>
            </a:r>
            <a:r>
              <a:rPr lang="en-IN"/>
              <a:t>𝛾</a:t>
            </a:r>
            <a:r>
              <a:rPr lang="en-US" altLang="en-US" baseline="-25000">
                <a:sym typeface="Greek Symbols" pitchFamily="18" charset="2"/>
              </a:rPr>
              <a:t>A</a:t>
            </a:r>
            <a:r>
              <a:rPr lang="en-US" altLang="en-US">
                <a:sym typeface="Greek Symbols" pitchFamily="18" charset="2"/>
              </a:rPr>
              <a:t>(</a:t>
            </a:r>
            <a:r>
              <a:rPr lang="en-US" altLang="en-US" i="1">
                <a:sym typeface="Symbol" panose="05050102010706020507" pitchFamily="18" charset="2"/>
              </a:rPr>
              <a:t></a:t>
            </a:r>
            <a:r>
              <a:rPr lang="en-US" altLang="en-US" baseline="-25000">
                <a:sym typeface="Symbol" panose="05050102010706020507" pitchFamily="18" charset="2"/>
              </a:rPr>
              <a:t></a:t>
            </a:r>
            <a:r>
              <a:rPr lang="en-US" altLang="en-US">
                <a:sym typeface="Greek Symbols" pitchFamily="18" charset="2"/>
              </a:rPr>
              <a:t>(</a:t>
            </a:r>
            <a:r>
              <a:rPr lang="en-US" altLang="en-US" i="1">
                <a:sym typeface="Greek Symbols" pitchFamily="18" charset="2"/>
              </a:rPr>
              <a:t>E</a:t>
            </a:r>
            <a:r>
              <a:rPr lang="en-US" altLang="en-US">
                <a:sym typeface="Greek Symbols" pitchFamily="18" charset="2"/>
              </a:rPr>
              <a:t>)) </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a:sym typeface="Greek Symbols" pitchFamily="18" charset="2"/>
              </a:rPr>
              <a:t> only involves attributes in G</a:t>
            </a:r>
          </a:p>
          <a:p>
            <a:pPr marL="0" indent="0">
              <a:spcBef>
                <a:spcPts val="536"/>
              </a:spcBef>
              <a:buNone/>
              <a:tabLst>
                <a:tab pos="1709738" algn="l"/>
              </a:tabLst>
            </a:pPr>
            <a:r>
              <a:rPr lang="en-US" altLang="en-US">
                <a:solidFill>
                  <a:srgbClr val="002060"/>
                </a:solidFill>
                <a:sym typeface="Greek Symbols" pitchFamily="18" charset="2"/>
              </a:rPr>
              <a:t>14.</a:t>
            </a:r>
            <a:r>
              <a:rPr lang="en-US" altLang="en-US">
                <a:sym typeface="Greek Symbols" pitchFamily="18" charset="2"/>
              </a:rPr>
              <a:t>  a. Full </a:t>
            </a:r>
            <a:r>
              <a:rPr lang="en-US" altLang="en-US" err="1">
                <a:sym typeface="Greek Symbols" pitchFamily="18" charset="2"/>
              </a:rPr>
              <a:t>outerjoin</a:t>
            </a:r>
            <a:r>
              <a:rPr lang="en-US" altLang="en-US">
                <a:sym typeface="Greek Symbols" pitchFamily="18" charset="2"/>
              </a:rPr>
              <a:t> is commutative:</a:t>
            </a:r>
            <a:br>
              <a:rPr lang="en-US" altLang="en-US">
                <a:sym typeface="Greek Symbols" pitchFamily="18" charset="2"/>
              </a:rPr>
            </a:br>
            <a:r>
              <a:rPr lang="en-US" altLang="en-US">
                <a:sym typeface="Greek Symbols" pitchFamily="18" charset="2"/>
              </a:rPr>
              <a:t>            </a:t>
            </a:r>
            <a:r>
              <a:rPr lang="en-US" altLang="en-US" i="1"/>
              <a:t>E</a:t>
            </a:r>
            <a:r>
              <a:rPr lang="en-US" altLang="en-US" baseline="-25000"/>
              <a:t>1</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 </a:t>
            </a:r>
            <a:br>
              <a:rPr lang="en-US" altLang="en-US" baseline="-25000">
                <a:sym typeface="Symbol" panose="05050102010706020507" pitchFamily="18" charset="2"/>
              </a:rPr>
            </a:br>
            <a:r>
              <a:rPr lang="en-US" altLang="en-US" baseline="-25000">
                <a:sym typeface="Symbol" panose="05050102010706020507" pitchFamily="18" charset="2"/>
              </a:rPr>
              <a:t>           </a:t>
            </a:r>
            <a:r>
              <a:rPr lang="en-US" altLang="en-US">
                <a:sym typeface="Symbol" panose="05050102010706020507" pitchFamily="18" charset="2"/>
              </a:rPr>
              <a:t>b. Left and right </a:t>
            </a:r>
            <a:r>
              <a:rPr lang="en-US" altLang="en-US" err="1">
                <a:sym typeface="Symbol" panose="05050102010706020507" pitchFamily="18" charset="2"/>
              </a:rPr>
              <a:t>outerjoin</a:t>
            </a:r>
            <a:r>
              <a:rPr lang="en-US" altLang="en-US">
                <a:sym typeface="Symbol" panose="05050102010706020507" pitchFamily="18" charset="2"/>
              </a:rPr>
              <a:t> are not commutative, but:</a:t>
            </a:r>
            <a:br>
              <a:rPr lang="en-US" altLang="en-US">
                <a:sym typeface="Symbol" panose="05050102010706020507" pitchFamily="18" charset="2"/>
              </a:rPr>
            </a:br>
            <a:r>
              <a:rPr lang="en-US" altLang="en-US">
                <a:sym typeface="Symbol" panose="05050102010706020507" pitchFamily="18" charset="2"/>
              </a:rPr>
              <a:t>            </a:t>
            </a:r>
            <a:r>
              <a:rPr lang="en-US" altLang="en-US" i="1"/>
              <a:t>E</a:t>
            </a:r>
            <a:r>
              <a:rPr lang="en-US" altLang="en-US" baseline="-25000"/>
              <a:t>1</a:t>
            </a:r>
            <a:r>
              <a:rPr lang="en-US" altLang="en-US"/>
              <a:t> </a:t>
            </a:r>
            <a:r>
              <a:rPr lang="en-IN"/>
              <a:t>⟕ </a:t>
            </a:r>
            <a:r>
              <a:rPr lang="en-US" altLang="en-US" i="1">
                <a:sym typeface="Symbol" panose="05050102010706020507" pitchFamily="18" charset="2"/>
              </a:rPr>
              <a:t>E</a:t>
            </a:r>
            <a:r>
              <a:rPr lang="en-US" altLang="en-US" baseline="-25000">
                <a:sym typeface="Symbol" panose="05050102010706020507" pitchFamily="18" charset="2"/>
              </a:rPr>
              <a:t>2     </a:t>
            </a:r>
            <a:r>
              <a:rPr lang="en-IN"/>
              <a:t>≡   </a:t>
            </a:r>
            <a:r>
              <a:rPr lang="en-US" altLang="en-US" baseline="-25000">
                <a:sym typeface="Symbol" panose="05050102010706020507" pitchFamily="18" charset="2"/>
              </a:rPr>
              <a:t> </a:t>
            </a:r>
            <a:r>
              <a:rPr lang="en-US" altLang="en-US" i="1"/>
              <a:t>E</a:t>
            </a:r>
            <a:r>
              <a:rPr lang="en-US" altLang="en-US" baseline="-25000"/>
              <a:t>2</a:t>
            </a:r>
            <a:r>
              <a:rPr lang="en-US" altLang="en-US"/>
              <a:t> </a:t>
            </a:r>
            <a:r>
              <a:rPr lang="en-IN"/>
              <a:t>⟖</a:t>
            </a:r>
            <a:r>
              <a:rPr lang="en-US" altLang="en-US">
                <a:sym typeface="Symbol" panose="05050102010706020507" pitchFamily="18" charset="2"/>
              </a:rPr>
              <a:t> </a:t>
            </a:r>
            <a:r>
              <a:rPr lang="en-US" altLang="en-US" i="1">
                <a:sym typeface="Symbol" panose="05050102010706020507" pitchFamily="18" charset="2"/>
              </a:rPr>
              <a:t>E</a:t>
            </a:r>
            <a:r>
              <a:rPr lang="en-US" altLang="en-US" baseline="-25000">
                <a:sym typeface="Symbol" panose="05050102010706020507" pitchFamily="18" charset="2"/>
              </a:rPr>
              <a:t>1</a:t>
            </a:r>
            <a:endParaRPr lang="en-US" altLang="en-US">
              <a:sym typeface="Greek Symbols" pitchFamily="18" charset="2"/>
            </a:endParaRPr>
          </a:p>
          <a:p>
            <a:pPr marL="0" indent="0">
              <a:spcBef>
                <a:spcPts val="536"/>
              </a:spcBef>
              <a:buNone/>
              <a:tabLst>
                <a:tab pos="1709738" algn="l"/>
              </a:tabLst>
            </a:pPr>
            <a:r>
              <a:rPr lang="en-US" altLang="en-US">
                <a:solidFill>
                  <a:srgbClr val="002060"/>
                </a:solidFill>
                <a:sym typeface="Greek Symbols" pitchFamily="18" charset="2"/>
              </a:rPr>
              <a:t>15.  </a:t>
            </a:r>
            <a:r>
              <a:rPr lang="en-US" altLang="en-US">
                <a:sym typeface="Greek Symbols" pitchFamily="18" charset="2"/>
              </a:rPr>
              <a:t>Selection distributes over left and right </a:t>
            </a:r>
            <a:r>
              <a:rPr lang="en-US" altLang="en-US" err="1">
                <a:sym typeface="Greek Symbols" pitchFamily="18" charset="2"/>
              </a:rPr>
              <a:t>outerjoins</a:t>
            </a:r>
            <a:r>
              <a:rPr lang="en-US" altLang="en-US">
                <a:sym typeface="Greek Symbols" pitchFamily="18" charset="2"/>
              </a:rPr>
              <a:t> as below,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Greek Symbols" pitchFamily="18" charset="2"/>
              </a:rPr>
              <a:t>             </a:t>
            </a:r>
          </a:p>
          <a:p>
            <a:pPr marL="0" indent="0">
              <a:spcBef>
                <a:spcPts val="0"/>
              </a:spcBef>
              <a:buNone/>
              <a:tabLst>
                <a:tab pos="1709738" algn="l"/>
              </a:tabLst>
            </a:pPr>
            <a:r>
              <a:rPr lang="en-US" altLang="en-US">
                <a:sym typeface="Greek Symbols" pitchFamily="18" charset="2"/>
              </a:rPr>
              <a:t>       only involves attributes of </a:t>
            </a:r>
            <a:r>
              <a:rPr lang="en-US" altLang="en-US" i="1">
                <a:sym typeface="Symbol" panose="05050102010706020507" pitchFamily="18" charset="2"/>
              </a:rPr>
              <a:t>E</a:t>
            </a:r>
            <a:r>
              <a:rPr lang="en-US" altLang="en-US" baseline="-25000">
                <a:sym typeface="Symbol" panose="05050102010706020507" pitchFamily="18" charset="2"/>
              </a:rPr>
              <a:t>1</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i="1">
                <a:sym typeface="Greek Symbols" pitchFamily="18" charset="2"/>
              </a:rPr>
              <a:t>E</a:t>
            </a:r>
            <a:r>
              <a:rPr lang="en-US" altLang="en-US" baseline="-25000">
                <a:sym typeface="Greek Symbols" pitchFamily="18" charset="2"/>
              </a:rPr>
              <a:t>2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a:t>
            </a:r>
          </a:p>
          <a:p>
            <a:pPr marL="0" indent="0">
              <a:buNone/>
              <a:tabLst>
                <a:tab pos="1709738" algn="l"/>
              </a:tabLst>
            </a:pPr>
            <a:r>
              <a:rPr lang="en-US" altLang="en-US">
                <a:solidFill>
                  <a:srgbClr val="002060"/>
                </a:solidFill>
                <a:sym typeface="Greek Symbols" pitchFamily="18" charset="2"/>
              </a:rPr>
              <a:t>16.  </a:t>
            </a:r>
            <a:r>
              <a:rPr lang="en-US" altLang="en-US" err="1">
                <a:sym typeface="Greek Symbols" pitchFamily="18" charset="2"/>
              </a:rPr>
              <a:t>Outerjoins</a:t>
            </a:r>
            <a:r>
              <a:rPr lang="en-US" altLang="en-US">
                <a:sym typeface="Greek Symbols" pitchFamily="18" charset="2"/>
              </a:rPr>
              <a:t> can be replaced by inner joins under some conditions</a:t>
            </a:r>
          </a:p>
          <a:p>
            <a:pPr marL="0" indent="0">
              <a:buNone/>
              <a:tabLst>
                <a:tab pos="1709738" algn="l"/>
              </a:tabLst>
            </a:pPr>
            <a:r>
              <a:rPr lang="en-US" altLang="en-US">
                <a:sym typeface="Symbol" panose="05050102010706020507" pitchFamily="18" charset="2"/>
              </a:rPr>
              <a:t>        a.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r>
              <a:rPr lang="en-IN"/>
              <a:t>≡   </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b.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Symbol" panose="05050102010706020507"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t>≡    </a:t>
            </a:r>
            <a:r>
              <a:rPr lang="en-US" altLang="en-US" i="1">
                <a:sym typeface="Symbol" panose="05050102010706020507" pitchFamily="18" charset="2"/>
              </a:rPr>
              <a:t></a:t>
            </a:r>
            <a:r>
              <a:rPr lang="en-US" altLang="en-US" baseline="-25000">
                <a:sym typeface="Symbol" panose="05050102010706020507" pitchFamily="18" charset="2"/>
              </a:rPr>
              <a:t></a:t>
            </a:r>
            <a:r>
              <a:rPr lang="en-US" altLang="en-US" baseline="-38000">
                <a:sym typeface="Symbol" panose="05050102010706020507" pitchFamily="18" charset="2"/>
              </a:rPr>
              <a:t>1</a:t>
            </a:r>
            <a:r>
              <a:rPr lang="en-US" altLang="en-US" i="1">
                <a:sym typeface="Greek Symbols" pitchFamily="18" charset="2"/>
              </a:rPr>
              <a:t> </a:t>
            </a:r>
            <a:r>
              <a:rPr lang="en-US" altLang="en-US">
                <a:sym typeface="Greek Symbols" pitchFamily="18" charset="2"/>
              </a:rPr>
              <a:t>(</a:t>
            </a:r>
            <a:r>
              <a:rPr lang="en-US" altLang="en-US" i="1">
                <a:sym typeface="Greek Symbols" pitchFamily="18" charset="2"/>
              </a:rPr>
              <a:t>E</a:t>
            </a:r>
            <a:r>
              <a:rPr lang="en-US" altLang="en-US" baseline="-25000">
                <a:sym typeface="Greek Symbols" pitchFamily="18" charset="2"/>
              </a:rPr>
              <a:t>1</a:t>
            </a:r>
            <a:r>
              <a:rPr lang="en-US" altLang="en-US">
                <a:sym typeface="Greek Symbols" pitchFamily="18" charset="2"/>
              </a:rPr>
              <a:t> </a:t>
            </a:r>
            <a:r>
              <a:rPr lang="en-IN" altLang="en-US"/>
              <a:t>⨝</a:t>
            </a:r>
            <a:r>
              <a:rPr lang="en-US" altLang="en-US" baseline="-25000">
                <a:sym typeface="Symbol" panose="05050102010706020507" pitchFamily="18" charset="2"/>
              </a:rPr>
              <a:t></a:t>
            </a:r>
            <a:r>
              <a:rPr lang="en-US" altLang="en-US">
                <a:sym typeface="Greek Symbols" pitchFamily="18" charset="2"/>
              </a:rPr>
              <a:t>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a:t>
            </a:r>
            <a:br>
              <a:rPr lang="en-US" altLang="en-US">
                <a:sym typeface="Greek Symbols" pitchFamily="18" charset="2"/>
              </a:rPr>
            </a:br>
            <a:r>
              <a:rPr lang="en-US" altLang="en-US">
                <a:sym typeface="Greek Symbols" pitchFamily="18" charset="2"/>
              </a:rPr>
              <a:t>        provided </a:t>
            </a:r>
            <a:r>
              <a:rPr lang="en-US" altLang="en-US">
                <a:sym typeface="Symbol" panose="05050102010706020507" pitchFamily="18" charset="2"/>
              </a:rPr>
              <a:t></a:t>
            </a:r>
            <a:r>
              <a:rPr lang="en-US" altLang="en-US" baseline="-25000">
                <a:sym typeface="Symbol" panose="05050102010706020507" pitchFamily="18" charset="2"/>
              </a:rPr>
              <a:t>1</a:t>
            </a:r>
            <a:r>
              <a:rPr lang="en-US" altLang="en-US">
                <a:sym typeface="Symbol" panose="05050102010706020507" pitchFamily="18" charset="2"/>
              </a:rPr>
              <a:t> is null rejecting on </a:t>
            </a:r>
            <a:r>
              <a:rPr lang="en-US" altLang="en-US" i="1">
                <a:sym typeface="Greek Symbols" pitchFamily="18" charset="2"/>
              </a:rPr>
              <a:t>E</a:t>
            </a:r>
            <a:r>
              <a:rPr lang="en-US" altLang="en-US" baseline="-25000">
                <a:sym typeface="Greek Symbols" pitchFamily="18" charset="2"/>
              </a:rPr>
              <a:t>2</a:t>
            </a:r>
            <a:r>
              <a:rPr lang="en-US" altLang="en-US">
                <a:sym typeface="Greek Symbols" pitchFamily="18" charset="2"/>
              </a:rPr>
              <a:t> </a:t>
            </a: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42900" indent="-342900">
              <a:buFont typeface="Monotype Sorts" pitchFamily="-65" charset="2"/>
              <a:buAutoNum type="arabicPeriod" startAt="13"/>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86010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2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2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24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a:extLst>
              <a:ext uri="{FF2B5EF4-FFF2-40B4-BE49-F238E27FC236}">
                <a16:creationId xmlns:a16="http://schemas.microsoft.com/office/drawing/2014/main" id="{A280E042-4593-4F00-8739-31BAD978BB0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Equivalence Rules (Cont.)</a:t>
            </a:r>
          </a:p>
        </p:txBody>
      </p:sp>
      <p:sp>
        <p:nvSpPr>
          <p:cNvPr id="362499" name="Rectangle 3">
            <a:extLst>
              <a:ext uri="{FF2B5EF4-FFF2-40B4-BE49-F238E27FC236}">
                <a16:creationId xmlns:a16="http://schemas.microsoft.com/office/drawing/2014/main" id="{CD34A2FB-3E13-4F06-8207-CFF2D7389F2B}"/>
              </a:ext>
            </a:extLst>
          </p:cNvPr>
          <p:cNvSpPr>
            <a:spLocks noGrp="1" noChangeArrowheads="1"/>
          </p:cNvSpPr>
          <p:nvPr>
            <p:ph idx="1"/>
          </p:nvPr>
        </p:nvSpPr>
        <p:spPr>
          <a:xfrm>
            <a:off x="1655546" y="699400"/>
            <a:ext cx="5847347" cy="4231502"/>
          </a:xfrm>
        </p:spPr>
        <p:txBody>
          <a:bodyPr/>
          <a:lstStyle/>
          <a:p>
            <a:pPr marL="0" indent="0">
              <a:buNone/>
              <a:tabLst>
                <a:tab pos="1709738" algn="l"/>
              </a:tabLst>
            </a:pPr>
            <a:r>
              <a:rPr lang="en-US" altLang="en-US">
                <a:sym typeface="Greek Symbols" pitchFamily="18" charset="2"/>
              </a:rPr>
              <a:t>Note that several equivalences that hold for joins do not hold for </a:t>
            </a:r>
            <a:r>
              <a:rPr lang="en-US" altLang="en-US" err="1">
                <a:sym typeface="Greek Symbols" pitchFamily="18" charset="2"/>
              </a:rPr>
              <a:t>outerjoins</a:t>
            </a:r>
            <a:endParaRPr lang="en-US" altLang="en-US">
              <a:sym typeface="Greek Symbols" pitchFamily="18" charset="2"/>
            </a:endParaRPr>
          </a:p>
          <a:p>
            <a:pPr>
              <a:tabLst>
                <a:tab pos="1709738" algn="l"/>
              </a:tabLst>
            </a:pP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  </a:t>
            </a:r>
            <a:r>
              <a:rPr lang="en-IN"/>
              <a:t>≢</a:t>
            </a:r>
            <a:r>
              <a:rPr lang="en-US" altLang="en-US">
                <a:sym typeface="Greek Symbols" pitchFamily="18" charset="2"/>
              </a:rPr>
              <a:t> </a:t>
            </a:r>
            <a:r>
              <a:rPr lang="en-US" altLang="en-US" i="1">
                <a:sym typeface="Symbol" panose="05050102010706020507" pitchFamily="18" charset="2"/>
              </a:rPr>
              <a:t></a:t>
            </a:r>
            <a:r>
              <a:rPr lang="en-US" altLang="en-US" baseline="-25000">
                <a:sym typeface="Symbol" panose="05050102010706020507" pitchFamily="18" charset="2"/>
              </a:rPr>
              <a:t>year=2017</a:t>
            </a:r>
            <a:r>
              <a:rPr lang="en-US" altLang="en-US">
                <a:sym typeface="Greek Symbols" pitchFamily="18" charset="2"/>
              </a:rPr>
              <a:t>(</a:t>
            </a:r>
            <a:r>
              <a:rPr lang="en-US" altLang="en-US" i="1">
                <a:sym typeface="Greek Symbols" pitchFamily="18" charset="2"/>
              </a:rPr>
              <a:t>instructor</a:t>
            </a:r>
            <a:r>
              <a:rPr lang="en-US" altLang="en-US">
                <a:sym typeface="Greek Symbols" pitchFamily="18" charset="2"/>
              </a:rPr>
              <a:t> </a:t>
            </a:r>
            <a:r>
              <a:rPr lang="en-IN" altLang="en-US"/>
              <a:t>⨝</a:t>
            </a:r>
            <a:r>
              <a:rPr lang="en-US" altLang="en-US">
                <a:sym typeface="Greek Symbols" pitchFamily="18" charset="2"/>
              </a:rPr>
              <a:t> </a:t>
            </a:r>
            <a:r>
              <a:rPr lang="en-US" altLang="en-US" i="1">
                <a:sym typeface="Greek Symbols" pitchFamily="18" charset="2"/>
              </a:rPr>
              <a:t>teaches</a:t>
            </a:r>
            <a:r>
              <a:rPr lang="en-US" altLang="en-US">
                <a:sym typeface="Greek Symbols" pitchFamily="18" charset="2"/>
              </a:rPr>
              <a:t>)</a:t>
            </a:r>
          </a:p>
          <a:p>
            <a:pPr>
              <a:tabLst>
                <a:tab pos="1709738" algn="l"/>
              </a:tabLst>
            </a:pPr>
            <a:r>
              <a:rPr lang="en-US" altLang="en-US" err="1">
                <a:sym typeface="Greek Symbols" pitchFamily="18" charset="2"/>
              </a:rPr>
              <a:t>Outerjoins</a:t>
            </a:r>
            <a:r>
              <a:rPr lang="en-US" altLang="en-US">
                <a:sym typeface="Greek Symbols" pitchFamily="18" charset="2"/>
              </a:rPr>
              <a:t> are not associative</a:t>
            </a:r>
            <a:br>
              <a:rPr lang="en-US" altLang="en-US">
                <a:sym typeface="Greek Symbols" pitchFamily="18" charset="2"/>
              </a:rPr>
            </a:br>
            <a:r>
              <a:rPr lang="en-US" altLang="en-US">
                <a:sym typeface="Greek Symbols" pitchFamily="18" charset="2"/>
              </a:rPr>
              <a:t>               (r </a:t>
            </a:r>
            <a:r>
              <a:rPr lang="en-IN"/>
              <a:t>⟕ s) ⟕ t     ≢     r ⟕ (s ⟕ t)</a:t>
            </a:r>
          </a:p>
          <a:p>
            <a:pPr lvl="1">
              <a:tabLst>
                <a:tab pos="1709738" algn="l"/>
              </a:tabLst>
            </a:pPr>
            <a:r>
              <a:rPr lang="en-IN" altLang="en-US">
                <a:sym typeface="Greek Symbols" pitchFamily="18" charset="2"/>
              </a:rPr>
              <a:t>e.g. with r(A,B) = {(1,1),    s(B,C) = { (1,1)},   t(A,C) = { }</a:t>
            </a:r>
            <a:endParaRPr lang="en-US" altLang="en-US">
              <a:sym typeface="Greek Symbols" pitchFamily="18" charset="2"/>
            </a:endParaRPr>
          </a:p>
          <a:p>
            <a:pPr marL="342900" indent="-342900">
              <a:buFont typeface="Monotype Sorts" pitchFamily="-65" charset="2"/>
              <a:buAutoNum type="arabicPeriod" startAt="16"/>
              <a:tabLst>
                <a:tab pos="1709738" algn="l"/>
              </a:tabLst>
            </a:pPr>
            <a:endParaRPr lang="en-US" altLang="en-US">
              <a:sym typeface="Greek Symbols" pitchFamily="18" charset="2"/>
            </a:endParaRPr>
          </a:p>
          <a:p>
            <a:pPr marL="303610" indent="-303610">
              <a:buNone/>
              <a:tabLst>
                <a:tab pos="1709738" algn="l"/>
              </a:tabLst>
            </a:pPr>
            <a:endParaRPr lang="en-US" altLang="en-US">
              <a:sym typeface="Symbol" panose="05050102010706020507" pitchFamily="18" charset="2"/>
            </a:endParaRPr>
          </a:p>
          <a:p>
            <a:pPr marL="303610" indent="-303610">
              <a:buNone/>
              <a:tabLst>
                <a:tab pos="1709738" algn="l"/>
              </a:tabLst>
            </a:pPr>
            <a:endParaRPr lang="en-US" altLang="en-US">
              <a:sym typeface="Symbol" panose="05050102010706020507" pitchFamily="18" charset="2"/>
            </a:endParaRPr>
          </a:p>
        </p:txBody>
      </p:sp>
    </p:spTree>
    <p:extLst>
      <p:ext uri="{BB962C8B-B14F-4D97-AF65-F5344CB8AC3E}">
        <p14:creationId xmlns:p14="http://schemas.microsoft.com/office/powerpoint/2010/main" val="23232109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2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24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9AB4C80-3C53-4A22-A0BA-9A1ABBED1926}"/>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Selections</a:t>
            </a:r>
          </a:p>
        </p:txBody>
      </p:sp>
      <p:sp>
        <p:nvSpPr>
          <p:cNvPr id="32771" name="Rectangle 3">
            <a:extLst>
              <a:ext uri="{FF2B5EF4-FFF2-40B4-BE49-F238E27FC236}">
                <a16:creationId xmlns:a16="http://schemas.microsoft.com/office/drawing/2014/main" id="{F387F6FF-70A9-4D77-9B93-3363D0FBA892}"/>
              </a:ext>
            </a:extLst>
          </p:cNvPr>
          <p:cNvSpPr>
            <a:spLocks noGrp="1" noChangeArrowheads="1"/>
          </p:cNvSpPr>
          <p:nvPr>
            <p:ph idx="1"/>
          </p:nvPr>
        </p:nvSpPr>
        <p:spPr>
          <a:xfrm>
            <a:off x="1626670" y="826873"/>
            <a:ext cx="5796815" cy="4025979"/>
          </a:xfrm>
        </p:spPr>
        <p:txBody>
          <a:bodyPr/>
          <a:lstStyle/>
          <a:p>
            <a:r>
              <a:rPr lang="en-US" altLang="en-US"/>
              <a:t>Query:  Find the names of all instructors in the Music department, along with the titles of the courses that they teach</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Transformation using rule 7a.</a:t>
            </a:r>
          </a:p>
          <a:p>
            <a:pPr lvl="1"/>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IN" altLang="en-US">
                <a:ea typeface="MS PGothic" panose="020B0600070205080204" pitchFamily="34" charset="-128"/>
              </a:rPr>
              <a:t> ⨝</a:t>
            </a:r>
            <a:r>
              <a:rPr lang="en-US" altLang="ja-JP" i="1">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(teaches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Performing the selection as early as possible reduces the size of the relation to be joined. </a:t>
            </a:r>
            <a:endParaRPr lang="en-US" altLang="en-US" baseline="-25000">
              <a:sym typeface="Symbol" panose="05050102010706020507" pitchFamily="18" charset="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0C250CDD-B570-4445-BF3F-3A786F80E8D8}"/>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Example with Multiple Transformations</a:t>
            </a:r>
          </a:p>
        </p:txBody>
      </p:sp>
      <p:sp>
        <p:nvSpPr>
          <p:cNvPr id="33795" name="Rectangle 3">
            <a:extLst>
              <a:ext uri="{FF2B5EF4-FFF2-40B4-BE49-F238E27FC236}">
                <a16:creationId xmlns:a16="http://schemas.microsoft.com/office/drawing/2014/main" id="{AE12142C-2886-40EF-8A6F-FA29A95487BF}"/>
              </a:ext>
            </a:extLst>
          </p:cNvPr>
          <p:cNvSpPr>
            <a:spLocks noGrp="1" noChangeArrowheads="1"/>
          </p:cNvSpPr>
          <p:nvPr>
            <p:ph idx="1"/>
          </p:nvPr>
        </p:nvSpPr>
        <p:spPr>
          <a:xfrm>
            <a:off x="1626670" y="826873"/>
            <a:ext cx="5818472" cy="4025979"/>
          </a:xfrm>
        </p:spPr>
        <p:txBody>
          <a:bodyPr/>
          <a:lstStyle/>
          <a:p>
            <a:r>
              <a:rPr lang="en-US" altLang="en-US"/>
              <a:t>Query: Find the names of all instructors in the Music department who have taught a course in 2017, along with the titles of the courses that they taught</a:t>
            </a:r>
          </a:p>
          <a:p>
            <a:pPr lvl="1">
              <a:lnSpc>
                <a:spcPct val="11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ja-JP"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 </a:t>
            </a:r>
            <a:r>
              <a:rPr lang="en-IN" altLang="en-US">
                <a:ea typeface="MS PGothic" panose="020B0600070205080204" pitchFamily="34" charset="-128"/>
              </a:rPr>
              <a:t>⨝</a:t>
            </a:r>
            <a:r>
              <a:rPr lang="en-US" altLang="en-US" i="1">
                <a:ea typeface="MS PGothic" panose="020B0600070205080204" pitchFamily="34" charset="-128"/>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endParaRPr lang="en-US" altLang="ja-JP"/>
          </a:p>
          <a:p>
            <a:r>
              <a:rPr lang="en-US" altLang="en-US">
                <a:sym typeface="Symbol" panose="05050102010706020507" pitchFamily="18" charset="2"/>
              </a:rPr>
              <a:t>Transformation using join associatively (Rule 6a):</a:t>
            </a:r>
          </a:p>
          <a:p>
            <a:pPr lvl="1">
              <a:lnSpc>
                <a:spcPct val="120000"/>
              </a:lnSpc>
            </a:pP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a:t>
            </a:r>
            <a:r>
              <a:rPr lang="en-US" altLang="ja-JP" i="1" baseline="-25000">
                <a:sym typeface="Symbol" panose="05050102010706020507" pitchFamily="18" charset="2"/>
              </a:rPr>
              <a:t>year</a:t>
            </a:r>
            <a:r>
              <a:rPr lang="en-US" altLang="ja-JP" baseline="-25000">
                <a:sym typeface="Symbol" panose="05050102010706020507" pitchFamily="18" charset="2"/>
              </a:rPr>
              <a:t> = 2017</a:t>
            </a:r>
            <a:br>
              <a:rPr lang="en-US" altLang="ja-JP">
                <a:sym typeface="Symbol" panose="05050102010706020507" pitchFamily="18" charset="2"/>
              </a:rPr>
            </a:br>
            <a:r>
              <a:rPr lang="en-US" altLang="ja-JP">
                <a:sym typeface="Symbol" panose="05050102010706020507" pitchFamily="18" charset="2"/>
              </a:rPr>
              <a:t>         ((</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IN" altLang="en-US">
                <a:ea typeface="MS PGothic" panose="020B0600070205080204" pitchFamily="34" charset="-128"/>
              </a:rPr>
              <a:t> ⨝</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r>
              <a:rPr lang="en-US" altLang="en-US">
                <a:sym typeface="Symbol" panose="05050102010706020507" pitchFamily="18" charset="2"/>
              </a:rPr>
              <a:t>Second form provides an opportunity to apply the </a:t>
            </a:r>
            <a:r>
              <a:rPr lang="ja-JP" altLang="en-US">
                <a:sym typeface="Symbol" panose="05050102010706020507" pitchFamily="18" charset="2"/>
              </a:rPr>
              <a:t>“</a:t>
            </a:r>
            <a:r>
              <a:rPr lang="en-US" altLang="ja-JP">
                <a:sym typeface="Symbol" panose="05050102010706020507" pitchFamily="18" charset="2"/>
              </a:rPr>
              <a:t>perform selections early</a:t>
            </a:r>
            <a:r>
              <a:rPr lang="ja-JP" altLang="en-US">
                <a:sym typeface="Symbol" panose="05050102010706020507" pitchFamily="18" charset="2"/>
              </a:rPr>
              <a:t>”</a:t>
            </a:r>
            <a:r>
              <a:rPr lang="en-US" altLang="ja-JP">
                <a:sym typeface="Symbol" panose="05050102010706020507" pitchFamily="18" charset="2"/>
              </a:rPr>
              <a:t> rule, resulting in the subexpression</a:t>
            </a:r>
          </a:p>
          <a:p>
            <a:pPr>
              <a:buFont typeface="Monotype Sorts" pitchFamily="-65" charset="2"/>
              <a:buNone/>
            </a:pPr>
            <a:r>
              <a:rPr lang="en-US" altLang="en-US">
                <a:sym typeface="Symbol" panose="05050102010706020507" pitchFamily="18" charset="2"/>
              </a:rPr>
              <a:t>           </a:t>
            </a:r>
            <a:r>
              <a:rPr lang="en-US" altLang="en-US" i="1" baseline="-25000">
                <a:sym typeface="Symbol" panose="05050102010706020507" pitchFamily="18" charset="2"/>
              </a:rPr>
              <a:t>dept_name = </a:t>
            </a:r>
            <a:r>
              <a:rPr lang="en-IN" altLang="en-US" i="1" baseline="-25000">
                <a:sym typeface="Symbol" panose="05050102010706020507" pitchFamily="18" charset="2"/>
              </a:rPr>
              <a:t>“</a:t>
            </a:r>
            <a:r>
              <a:rPr lang="en-US" altLang="ja-JP" baseline="-25000">
                <a:sym typeface="Symbol" panose="05050102010706020507" pitchFamily="18" charset="2"/>
              </a:rPr>
              <a:t>Music</a:t>
            </a:r>
            <a:r>
              <a:rPr lang="en-IN" altLang="ja-JP"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 </a:t>
            </a:r>
            <a:r>
              <a:rPr lang="en-US" altLang="ja-JP" i="1" baseline="-25000">
                <a:sym typeface="Symbol" panose="05050102010706020507" pitchFamily="18" charset="2"/>
              </a:rPr>
              <a:t>year = 2017</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buFont typeface="Monotype Sorts" pitchFamily="-65" charset="2"/>
              <a:buNone/>
            </a:pPr>
            <a:endParaRPr lang="en-US" altLang="en-US"/>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4E491A4A-3C0A-4D6B-A8E6-DAADB455E4E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Multiple Transformations (Cont.)</a:t>
            </a:r>
          </a:p>
        </p:txBody>
      </p:sp>
      <p:pic>
        <p:nvPicPr>
          <p:cNvPr id="3" name="Graphic 2">
            <a:extLst>
              <a:ext uri="{FF2B5EF4-FFF2-40B4-BE49-F238E27FC236}">
                <a16:creationId xmlns:a16="http://schemas.microsoft.com/office/drawing/2014/main" id="{33E806A7-61B5-4CE6-B8A7-DDF13E6D6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6795" y="975873"/>
            <a:ext cx="6170410" cy="270769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DA5B014-9A7D-4BC3-B609-3F8C59E676BD}"/>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Transformation Example: Pushing Projections</a:t>
            </a:r>
          </a:p>
        </p:txBody>
      </p:sp>
      <p:sp>
        <p:nvSpPr>
          <p:cNvPr id="36867" name="Rectangle 3">
            <a:extLst>
              <a:ext uri="{FF2B5EF4-FFF2-40B4-BE49-F238E27FC236}">
                <a16:creationId xmlns:a16="http://schemas.microsoft.com/office/drawing/2014/main" id="{FFF184D8-343D-426D-8603-75BB32384BEC}"/>
              </a:ext>
            </a:extLst>
          </p:cNvPr>
          <p:cNvSpPr>
            <a:spLocks noGrp="1" noChangeArrowheads="1"/>
          </p:cNvSpPr>
          <p:nvPr>
            <p:ph idx="1"/>
          </p:nvPr>
        </p:nvSpPr>
        <p:spPr>
          <a:xfrm>
            <a:off x="1641107" y="826873"/>
            <a:ext cx="5847348" cy="4025979"/>
          </a:xfrm>
        </p:spPr>
        <p:txBody>
          <a:bodyPr/>
          <a:lstStyle/>
          <a:p>
            <a:pPr>
              <a:lnSpc>
                <a:spcPct val="90000"/>
              </a:lnSpc>
            </a:pPr>
            <a:r>
              <a:rPr lang="en-US" altLang="en-US">
                <a:sym typeface="Symbol" panose="05050102010706020507" pitchFamily="18" charset="2"/>
              </a:rPr>
              <a:t>Consider: </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t>When we compute</a:t>
            </a:r>
          </a:p>
          <a:p>
            <a:pPr>
              <a:lnSpc>
                <a:spcPct val="90000"/>
              </a:lnSpc>
              <a:buFont typeface="Monotype Sorts" pitchFamily="-65" charset="2"/>
              <a:buNone/>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a:t>
            </a:r>
            <a:r>
              <a:rPr lang="en-US" altLang="en-US" baseline="-25000">
                <a:sym typeface="Symbol" panose="05050102010706020507" pitchFamily="18" charset="2"/>
              </a:rPr>
              <a:t> = </a:t>
            </a:r>
            <a:r>
              <a:rPr lang="ja-JP" altLang="en-US"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a:sym typeface="Symbol" panose="05050102010706020507" pitchFamily="18" charset="2"/>
              </a:rPr>
              <a:t> (</a:t>
            </a:r>
            <a:r>
              <a:rPr lang="en-US" altLang="ja-JP" i="1">
                <a:sym typeface="Symbol" panose="05050102010706020507" pitchFamily="18" charset="2"/>
              </a:rPr>
              <a:t>instructor</a:t>
            </a:r>
            <a:r>
              <a:rPr lang="en-US" altLang="ja-JP">
                <a:sym typeface="Symbol" panose="05050102010706020507" pitchFamily="18" charset="2"/>
              </a:rPr>
              <a:t> </a:t>
            </a:r>
            <a:r>
              <a:rPr lang="en-IN" altLang="en-US">
                <a:ea typeface="MS PGothic" panose="020B0600070205080204" pitchFamily="34" charset="-128"/>
              </a:rPr>
              <a:t>⨝</a:t>
            </a:r>
            <a:r>
              <a:rPr lang="en-US" altLang="ja-JP">
                <a:sym typeface="Symbol" panose="05050102010706020507" pitchFamily="18" charset="2"/>
              </a:rPr>
              <a:t> </a:t>
            </a:r>
            <a:r>
              <a:rPr lang="en-US" altLang="ja-JP" i="1">
                <a:sym typeface="Symbol" panose="05050102010706020507" pitchFamily="18" charset="2"/>
              </a:rPr>
              <a:t>teaches</a:t>
            </a:r>
            <a:r>
              <a:rPr lang="en-US" altLang="ja-JP">
                <a:sym typeface="Symbol" panose="05050102010706020507" pitchFamily="18" charset="2"/>
              </a:rPr>
              <a:t>)</a:t>
            </a:r>
          </a:p>
          <a:p>
            <a:pPr>
              <a:lnSpc>
                <a:spcPct val="90000"/>
              </a:lnSpc>
              <a:buFont typeface="Monotype Sorts" pitchFamily="-65" charset="2"/>
              <a:buNone/>
            </a:pPr>
            <a:br>
              <a:rPr lang="en-US" altLang="en-US">
                <a:sym typeface="Symbol" panose="05050102010706020507" pitchFamily="18" charset="2"/>
              </a:rPr>
            </a:br>
            <a:r>
              <a:rPr lang="en-US" altLang="en-US">
                <a:sym typeface="Symbol" panose="05050102010706020507" pitchFamily="18" charset="2"/>
              </a:rPr>
              <a:t>we obtain a relation whose schema is:</a:t>
            </a:r>
            <a:br>
              <a:rPr lang="en-US" altLang="en-US">
                <a:sym typeface="Symbol" panose="05050102010706020507" pitchFamily="18" charset="2"/>
              </a:rPr>
            </a:br>
            <a:r>
              <a:rPr lang="en-US" altLang="en-US">
                <a:sym typeface="Symbol" panose="05050102010706020507" pitchFamily="18" charset="2"/>
              </a:rPr>
              <a:t>(</a:t>
            </a:r>
            <a:r>
              <a:rPr lang="en-US" altLang="en-US" i="1">
                <a:sym typeface="Symbol" panose="05050102010706020507" pitchFamily="18" charset="2"/>
              </a:rPr>
              <a:t>ID, name, dept_name, salary, </a:t>
            </a:r>
            <a:r>
              <a:rPr lang="en-US" altLang="en-US" i="1" err="1">
                <a:sym typeface="Symbol" panose="05050102010706020507" pitchFamily="18" charset="2"/>
              </a:rPr>
              <a:t>course_id</a:t>
            </a:r>
            <a:r>
              <a:rPr lang="en-US" altLang="en-US" i="1">
                <a:sym typeface="Symbol" panose="05050102010706020507" pitchFamily="18" charset="2"/>
              </a:rPr>
              <a:t>, </a:t>
            </a:r>
            <a:r>
              <a:rPr lang="en-US" altLang="en-US" i="1" err="1">
                <a:sym typeface="Symbol" panose="05050102010706020507" pitchFamily="18" charset="2"/>
              </a:rPr>
              <a:t>sec_id</a:t>
            </a:r>
            <a:r>
              <a:rPr lang="en-US" altLang="en-US" i="1">
                <a:sym typeface="Symbol" panose="05050102010706020507" pitchFamily="18" charset="2"/>
              </a:rPr>
              <a:t>, semester, year)</a:t>
            </a:r>
          </a:p>
          <a:p>
            <a:pPr>
              <a:lnSpc>
                <a:spcPct val="90000"/>
              </a:lnSpc>
            </a:pPr>
            <a:r>
              <a:rPr lang="en-US" altLang="en-US"/>
              <a:t>Push projections using equivalence rules 8a and 8b; eliminate unneeded attributes from intermediate results to get:</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name, </a:t>
            </a:r>
            <a:r>
              <a:rPr lang="en-US" altLang="en-US" i="1" baseline="-25000" err="1">
                <a:sym typeface="Symbol" panose="05050102010706020507" pitchFamily="18" charset="2"/>
              </a:rPr>
              <a:t>course_id</a:t>
            </a:r>
            <a:r>
              <a:rPr lang="en-US" altLang="en-US">
                <a:sym typeface="Symbol" panose="05050102010706020507" pitchFamily="18" charset="2"/>
              </a:rPr>
              <a:t> (</a:t>
            </a:r>
            <a:br>
              <a:rPr lang="en-US" altLang="en-US">
                <a:sym typeface="Symbol" panose="05050102010706020507" pitchFamily="18" charset="2"/>
              </a:rPr>
            </a:br>
            <a:r>
              <a:rPr lang="en-US" altLang="en-US">
                <a:sym typeface="Symbol" panose="05050102010706020507" pitchFamily="18" charset="2"/>
              </a:rPr>
              <a:t>                             </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en-US" i="1">
                <a:ea typeface="MS PGothic" panose="020B0600070205080204" pitchFamily="34" charset="-128"/>
              </a:rPr>
              <a:t> </a:t>
            </a:r>
            <a:r>
              <a:rPr lang="en-US" altLang="ja-JP" i="1">
                <a:sym typeface="Symbol" panose="05050102010706020507" pitchFamily="18" charset="2"/>
              </a:rPr>
              <a:t>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lnSpc>
                <a:spcPct val="90000"/>
              </a:lnSpc>
            </a:pPr>
            <a:r>
              <a:rPr lang="en-US" altLang="en-US">
                <a:sym typeface="Symbol" panose="05050102010706020507" pitchFamily="18" charset="2"/>
              </a:rPr>
              <a:t>Performing the projection as early as possible reduces the size of the relation to be joined. </a:t>
            </a:r>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a:extLst>
              <a:ext uri="{FF2B5EF4-FFF2-40B4-BE49-F238E27FC236}">
                <a16:creationId xmlns:a16="http://schemas.microsoft.com/office/drawing/2014/main" id="{C6E47C56-A0BE-493D-99C6-FE63BED90C4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a:t>
            </a:r>
          </a:p>
        </p:txBody>
      </p:sp>
      <p:sp>
        <p:nvSpPr>
          <p:cNvPr id="37891" name="Rectangle 3">
            <a:extLst>
              <a:ext uri="{FF2B5EF4-FFF2-40B4-BE49-F238E27FC236}">
                <a16:creationId xmlns:a16="http://schemas.microsoft.com/office/drawing/2014/main" id="{7C1CF120-E4F7-4429-B2DB-787B5E5C06E0}"/>
              </a:ext>
            </a:extLst>
          </p:cNvPr>
          <p:cNvSpPr>
            <a:spLocks noGrp="1" noChangeArrowheads="1"/>
          </p:cNvSpPr>
          <p:nvPr>
            <p:ph idx="1"/>
          </p:nvPr>
        </p:nvSpPr>
        <p:spPr>
          <a:xfrm>
            <a:off x="1641108" y="805217"/>
            <a:ext cx="5695749" cy="4025979"/>
          </a:xfrm>
        </p:spPr>
        <p:txBody>
          <a:bodyPr/>
          <a:lstStyle/>
          <a:p>
            <a:pPr>
              <a:tabLst>
                <a:tab pos="1460897" algn="l"/>
              </a:tabLst>
            </a:pPr>
            <a:r>
              <a:rPr lang="en-US" altLang="en-US"/>
              <a:t>For all relations </a:t>
            </a:r>
            <a:r>
              <a:rPr lang="en-US" altLang="en-US" i="1"/>
              <a:t>r</a:t>
            </a:r>
            <a:r>
              <a:rPr lang="en-US" altLang="en-US" baseline="-25000"/>
              <a:t>1, </a:t>
            </a:r>
            <a:r>
              <a:rPr lang="en-US" altLang="en-US" i="1"/>
              <a:t>r</a:t>
            </a:r>
            <a:r>
              <a:rPr lang="en-US" altLang="en-US" baseline="-25000"/>
              <a:t>2, </a:t>
            </a:r>
            <a:r>
              <a:rPr lang="en-US" altLang="en-US"/>
              <a:t>and </a:t>
            </a:r>
            <a:r>
              <a:rPr lang="en-US" altLang="en-US" i="1"/>
              <a:t>r</a:t>
            </a:r>
            <a:r>
              <a:rPr lang="en-US" altLang="en-US" baseline="-25000"/>
              <a:t>3</a:t>
            </a:r>
            <a:r>
              <a:rPr lang="en-US" altLang="en-US"/>
              <a:t>,</a:t>
            </a:r>
          </a:p>
          <a:p>
            <a:pPr>
              <a:buNone/>
              <a:tabLst>
                <a:tab pos="1460897" algn="l"/>
              </a:tabLst>
            </a:pPr>
            <a:r>
              <a:rPr lang="en-US" altLang="en-US"/>
              <a:t>		(</a:t>
            </a:r>
            <a:r>
              <a:rPr lang="en-US" altLang="en-US" i="1"/>
              <a:t>r</a:t>
            </a:r>
            <a:r>
              <a:rPr lang="en-US" altLang="en-US" baseline="-25000"/>
              <a:t>1</a:t>
            </a:r>
            <a:r>
              <a:rPr lang="en-IN" altLang="en-US">
                <a:ea typeface="MS PGothic" panose="020B0600070205080204" pitchFamily="34" charset="-128"/>
              </a:rPr>
              <a:t> ⨝</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a:t>(</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3 </a:t>
            </a:r>
            <a:r>
              <a:rPr lang="en-US" altLang="en-US"/>
              <a:t>)</a:t>
            </a:r>
          </a:p>
          <a:p>
            <a:pPr>
              <a:buNone/>
              <a:tabLst>
                <a:tab pos="1460897" algn="l"/>
              </a:tabLst>
            </a:pPr>
            <a:r>
              <a:rPr lang="en-US" altLang="en-US"/>
              <a:t>	(Join Associativity)</a:t>
            </a:r>
            <a:r>
              <a:rPr lang="en-IN" altLang="en-US">
                <a:ea typeface="MS PGothic" panose="020B0600070205080204" pitchFamily="34" charset="-128"/>
              </a:rPr>
              <a:t> ⨝</a:t>
            </a:r>
            <a:r>
              <a:rPr lang="en-US" altLang="en-US" i="1">
                <a:ea typeface="MS PGothic" panose="020B0600070205080204" pitchFamily="34" charset="-128"/>
              </a:rPr>
              <a:t> </a:t>
            </a:r>
            <a:endParaRPr lang="en-US" altLang="en-US"/>
          </a:p>
          <a:p>
            <a:pPr>
              <a:tabLst>
                <a:tab pos="1460897" algn="l"/>
              </a:tabLst>
            </a:pPr>
            <a:r>
              <a:rPr lang="en-US" altLang="en-US"/>
              <a:t>If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 </a:t>
            </a:r>
            <a:r>
              <a:rPr lang="en-US" altLang="en-US"/>
              <a:t> is quite large and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a:t>
            </a:r>
            <a:r>
              <a:rPr lang="en-US" altLang="en-US"/>
              <a:t> is small, we choose</a:t>
            </a:r>
          </a:p>
          <a:p>
            <a:pPr>
              <a:buNone/>
              <a:tabLst>
                <a:tab pos="1460897" algn="l"/>
              </a:tabLst>
            </a:pPr>
            <a:br>
              <a:rPr lang="en-US" altLang="en-US" baseline="-25000"/>
            </a:br>
            <a:r>
              <a:rPr lang="en-US" altLang="en-US" baseline="-25000"/>
              <a:t>	 </a:t>
            </a:r>
            <a:r>
              <a:rPr lang="en-US" altLang="en-US"/>
              <a:t>(</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i="1">
                <a:ea typeface="MS PGothic" panose="020B0600070205080204" pitchFamily="34" charset="-128"/>
              </a:rPr>
              <a:t> </a:t>
            </a:r>
            <a:r>
              <a:rPr lang="en-US" altLang="en-US" i="1"/>
              <a:t>r</a:t>
            </a:r>
            <a:r>
              <a:rPr lang="en-US" altLang="en-US" baseline="-25000"/>
              <a:t>2</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3</a:t>
            </a:r>
            <a:endParaRPr lang="en-US" altLang="en-US"/>
          </a:p>
          <a:p>
            <a:pPr>
              <a:buNone/>
              <a:tabLst>
                <a:tab pos="1460897" algn="l"/>
              </a:tabLst>
            </a:pPr>
            <a:r>
              <a:rPr lang="en-US" altLang="en-US"/>
              <a:t>	so that we compute and store a smaller temporary relation.</a:t>
            </a:r>
            <a:endParaRPr lang="en-US" altLang="en-US" baseline="-25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A7DFCF53-4E54-4048-AC08-C5BD5617B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Join Ordering Example (Cont.)</a:t>
            </a:r>
          </a:p>
        </p:txBody>
      </p:sp>
      <p:sp>
        <p:nvSpPr>
          <p:cNvPr id="39939" name="Rectangle 3">
            <a:extLst>
              <a:ext uri="{FF2B5EF4-FFF2-40B4-BE49-F238E27FC236}">
                <a16:creationId xmlns:a16="http://schemas.microsoft.com/office/drawing/2014/main" id="{FC58C06D-6BC1-4E20-A3A3-6AFD666C4DA4}"/>
              </a:ext>
            </a:extLst>
          </p:cNvPr>
          <p:cNvSpPr>
            <a:spLocks noGrp="1" noChangeArrowheads="1"/>
          </p:cNvSpPr>
          <p:nvPr>
            <p:ph idx="1"/>
          </p:nvPr>
        </p:nvSpPr>
        <p:spPr>
          <a:xfrm>
            <a:off x="1641108" y="805217"/>
            <a:ext cx="5688531" cy="4025979"/>
          </a:xfrm>
        </p:spPr>
        <p:txBody>
          <a:bodyPr/>
          <a:lstStyle/>
          <a:p>
            <a:pPr>
              <a:tabLst>
                <a:tab pos="898922" algn="l"/>
              </a:tabLst>
            </a:pPr>
            <a:r>
              <a:rPr lang="en-US" altLang="en-US"/>
              <a:t>Consider the expression</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name, title</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IN" altLang="en-US">
                <a:ea typeface="MS PGothic" panose="020B0600070205080204" pitchFamily="34" charset="-128"/>
              </a:rPr>
              <a:t> ⨝</a:t>
            </a:r>
            <a:r>
              <a:rPr lang="en-US" altLang="ja-JP" i="1">
                <a:sym typeface="Symbol" panose="05050102010706020507" pitchFamily="18" charset="2"/>
              </a:rPr>
              <a:t> teaches</a:t>
            </a:r>
            <a:r>
              <a:rPr lang="en-US" altLang="ja-JP">
                <a:sym typeface="Symbol" panose="05050102010706020507" pitchFamily="18" charset="2"/>
              </a:rPr>
              <a:t>) </a:t>
            </a:r>
            <a:br>
              <a:rPr lang="en-US" altLang="ja-JP" i="1">
                <a:sym typeface="Symbol" panose="05050102010706020507" pitchFamily="18" charset="2"/>
              </a:rPr>
            </a:br>
            <a:r>
              <a:rPr lang="en-US" altLang="ja-JP" i="1">
                <a:sym typeface="Symbol" panose="05050102010706020507" pitchFamily="18" charset="2"/>
              </a:rPr>
              <a:t> 			</a:t>
            </a:r>
            <a:r>
              <a:rPr lang="en-IN" altLang="en-US">
                <a:ea typeface="MS PGothic" panose="020B0600070205080204" pitchFamily="34" charset="-128"/>
              </a:rPr>
              <a:t>⨝</a:t>
            </a:r>
            <a:r>
              <a:rPr lang="en-US" altLang="ja-JP" i="1">
                <a:sym typeface="Symbol" panose="05050102010706020507" pitchFamily="18" charset="2"/>
              </a:rPr>
              <a:t>  </a:t>
            </a:r>
            <a:r>
              <a:rPr lang="en-US" altLang="ja-JP">
                <a:sym typeface="Symbol" panose="05050102010706020507" pitchFamily="18" charset="2"/>
              </a:rPr>
              <a:t></a:t>
            </a:r>
            <a:r>
              <a:rPr lang="en-US" altLang="ja-JP" i="1" baseline="-25000" err="1">
                <a:sym typeface="Symbol" panose="05050102010706020507" pitchFamily="18" charset="2"/>
              </a:rPr>
              <a:t>course_id</a:t>
            </a:r>
            <a:r>
              <a:rPr lang="en-US" altLang="ja-JP" i="1" baseline="-25000">
                <a:sym typeface="Symbol" panose="05050102010706020507" pitchFamily="18" charset="2"/>
              </a:rPr>
              <a:t>, title</a:t>
            </a:r>
            <a:r>
              <a:rPr lang="en-US" altLang="ja-JP" i="1">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course</a:t>
            </a:r>
            <a:r>
              <a:rPr lang="en-US" altLang="ja-JP">
                <a:sym typeface="Symbol" panose="05050102010706020507" pitchFamily="18" charset="2"/>
              </a:rPr>
              <a:t>))))</a:t>
            </a:r>
          </a:p>
          <a:p>
            <a:pPr>
              <a:tabLst>
                <a:tab pos="898922" algn="l"/>
              </a:tabLst>
            </a:pPr>
            <a:r>
              <a:rPr lang="en-US" altLang="en-US"/>
              <a:t>Could compute   </a:t>
            </a:r>
            <a:r>
              <a:rPr lang="en-US" altLang="en-US" i="1"/>
              <a:t>teaches </a:t>
            </a:r>
            <a:r>
              <a:rPr lang="en-IN" altLang="en-US">
                <a:ea typeface="MS PGothic" panose="020B0600070205080204" pitchFamily="34" charset="-128"/>
              </a:rPr>
              <a:t>⨝</a:t>
            </a:r>
            <a:r>
              <a:rPr lang="en-US" altLang="en-US" i="1"/>
              <a:t> </a:t>
            </a:r>
            <a:r>
              <a:rPr lang="en-US" altLang="en-US">
                <a:sym typeface="Symbol" panose="05050102010706020507" pitchFamily="18" charset="2"/>
              </a:rPr>
              <a:t></a:t>
            </a:r>
            <a:r>
              <a:rPr lang="en-US" altLang="en-US" i="1" baseline="-25000" err="1">
                <a:sym typeface="Symbol" panose="05050102010706020507" pitchFamily="18" charset="2"/>
              </a:rPr>
              <a:t>course_id</a:t>
            </a:r>
            <a:r>
              <a:rPr lang="en-US" altLang="en-US" i="1" baseline="-25000">
                <a:sym typeface="Symbol" panose="05050102010706020507" pitchFamily="18" charset="2"/>
              </a:rPr>
              <a:t>, title</a:t>
            </a:r>
            <a:r>
              <a:rPr lang="en-US" altLang="en-US" i="1">
                <a:sym typeface="Symbol" panose="05050102010706020507" pitchFamily="18" charset="2"/>
              </a:rPr>
              <a:t> </a:t>
            </a:r>
            <a:r>
              <a:rPr lang="en-US" altLang="en-US">
                <a:sym typeface="Symbol" panose="05050102010706020507" pitchFamily="18" charset="2"/>
              </a:rPr>
              <a:t>(</a:t>
            </a:r>
            <a:r>
              <a:rPr lang="en-US" altLang="en-US" i="1">
                <a:sym typeface="Symbol" panose="05050102010706020507" pitchFamily="18" charset="2"/>
              </a:rPr>
              <a:t>course</a:t>
            </a:r>
            <a:r>
              <a:rPr lang="en-US" altLang="en-US">
                <a:sym typeface="Symbol" panose="05050102010706020507" pitchFamily="18" charset="2"/>
              </a:rPr>
              <a:t>)</a:t>
            </a:r>
            <a:r>
              <a:rPr lang="en-US" altLang="en-US" i="1"/>
              <a:t> </a:t>
            </a:r>
            <a:r>
              <a:rPr lang="en-US" altLang="en-US"/>
              <a:t>first, and join result with </a:t>
            </a:r>
            <a:br>
              <a:rPr lang="en-US" altLang="en-US"/>
            </a:b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a:t>
            </a:r>
            <a:r>
              <a:rPr lang="en-US" altLang="ja-JP">
                <a:sym typeface="Symbol" panose="05050102010706020507" pitchFamily="18" charset="2"/>
              </a:rPr>
              <a:t>)</a:t>
            </a:r>
            <a:r>
              <a:rPr lang="en-US" altLang="ja-JP" i="1">
                <a:sym typeface="Symbol" panose="05050102010706020507" pitchFamily="18" charset="2"/>
              </a:rPr>
              <a:t> </a:t>
            </a:r>
            <a:br>
              <a:rPr lang="en-US" altLang="ja-JP" i="1">
                <a:sym typeface="Symbol" panose="05050102010706020507" pitchFamily="18" charset="2"/>
              </a:rPr>
            </a:br>
            <a:r>
              <a:rPr lang="en-US" altLang="ja-JP">
                <a:sym typeface="Symbol" panose="05050102010706020507" pitchFamily="18" charset="2"/>
              </a:rPr>
              <a:t>but  the result of the first join</a:t>
            </a:r>
            <a:r>
              <a:rPr lang="en-US" altLang="ja-JP" i="1">
                <a:sym typeface="Symbol" panose="05050102010706020507" pitchFamily="18" charset="2"/>
              </a:rPr>
              <a:t> </a:t>
            </a:r>
            <a:r>
              <a:rPr lang="en-US" altLang="ja-JP">
                <a:sym typeface="Symbol" panose="05050102010706020507" pitchFamily="18" charset="2"/>
              </a:rPr>
              <a:t>is likely to be a large relation.</a:t>
            </a:r>
          </a:p>
          <a:p>
            <a:pPr>
              <a:tabLst>
                <a:tab pos="898922" algn="l"/>
              </a:tabLst>
            </a:pPr>
            <a:r>
              <a:rPr lang="en-US" altLang="en-US">
                <a:sym typeface="Symbol" panose="05050102010706020507" pitchFamily="18" charset="2"/>
              </a:rPr>
              <a:t>Only a small fraction of the university</a:t>
            </a:r>
            <a:r>
              <a:rPr lang="ja-JP" altLang="en-US">
                <a:sym typeface="Symbol" panose="05050102010706020507" pitchFamily="18" charset="2"/>
              </a:rPr>
              <a:t>’</a:t>
            </a:r>
            <a:r>
              <a:rPr lang="en-US" altLang="ja-JP">
                <a:sym typeface="Symbol" panose="05050102010706020507" pitchFamily="18" charset="2"/>
              </a:rPr>
              <a:t>s instructors are likely to be from the Music department</a:t>
            </a:r>
          </a:p>
          <a:p>
            <a:pPr lvl="1">
              <a:tabLst>
                <a:tab pos="898922" algn="l"/>
              </a:tabLst>
            </a:pPr>
            <a:r>
              <a:rPr lang="en-US" altLang="en-US">
                <a:sym typeface="Symbol" panose="05050102010706020507" pitchFamily="18" charset="2"/>
              </a:rPr>
              <a:t> it is better to compute</a:t>
            </a:r>
          </a:p>
          <a:p>
            <a:pPr>
              <a:buNone/>
              <a:tabLst>
                <a:tab pos="898922" algn="l"/>
              </a:tabLst>
            </a:pPr>
            <a:r>
              <a:rPr lang="en-US" altLang="en-US"/>
              <a:t>		 </a:t>
            </a:r>
            <a:r>
              <a:rPr lang="en-US" altLang="en-US">
                <a:sym typeface="Symbol" panose="05050102010706020507" pitchFamily="18" charset="2"/>
              </a:rPr>
              <a:t></a:t>
            </a:r>
            <a:r>
              <a:rPr lang="en-US" altLang="en-US" i="1" baseline="-25000">
                <a:sym typeface="Symbol" panose="05050102010706020507" pitchFamily="18" charset="2"/>
              </a:rPr>
              <a:t>dept_name= </a:t>
            </a:r>
            <a:r>
              <a:rPr lang="ja-JP" altLang="en-US" i="1" baseline="-25000">
                <a:sym typeface="Symbol" panose="05050102010706020507" pitchFamily="18" charset="2"/>
              </a:rPr>
              <a:t>“</a:t>
            </a:r>
            <a:r>
              <a:rPr lang="en-US" altLang="ja-JP" baseline="-25000">
                <a:sym typeface="Symbol" panose="05050102010706020507" pitchFamily="18" charset="2"/>
              </a:rPr>
              <a:t>Music</a:t>
            </a:r>
            <a:r>
              <a:rPr lang="ja-JP" altLang="en-US" baseline="-25000">
                <a:sym typeface="Symbol" panose="05050102010706020507" pitchFamily="18" charset="2"/>
              </a:rPr>
              <a:t>”</a:t>
            </a:r>
            <a:r>
              <a:rPr lang="en-US" altLang="ja-JP" baseline="-25000">
                <a:sym typeface="Symbol" panose="05050102010706020507" pitchFamily="18" charset="2"/>
              </a:rPr>
              <a:t> </a:t>
            </a:r>
            <a:r>
              <a:rPr lang="en-US" altLang="ja-JP">
                <a:sym typeface="Symbol" panose="05050102010706020507" pitchFamily="18" charset="2"/>
              </a:rPr>
              <a:t>(</a:t>
            </a:r>
            <a:r>
              <a:rPr lang="en-US" altLang="ja-JP" i="1">
                <a:sym typeface="Symbol" panose="05050102010706020507" pitchFamily="18" charset="2"/>
              </a:rPr>
              <a:t>instructor) </a:t>
            </a:r>
            <a:r>
              <a:rPr lang="en-IN" altLang="en-US">
                <a:ea typeface="MS PGothic" panose="020B0600070205080204" pitchFamily="34" charset="-128"/>
              </a:rPr>
              <a:t>⨝</a:t>
            </a:r>
            <a:r>
              <a:rPr lang="en-US" altLang="ja-JP" i="1">
                <a:sym typeface="Symbol" panose="05050102010706020507" pitchFamily="18" charset="2"/>
              </a:rPr>
              <a:t> teaches </a:t>
            </a:r>
          </a:p>
          <a:p>
            <a:pPr>
              <a:buNone/>
              <a:tabLst>
                <a:tab pos="898922" algn="l"/>
              </a:tabLst>
            </a:pPr>
            <a:r>
              <a:rPr lang="en-US" altLang="en-US" i="1">
                <a:sym typeface="Symbol" panose="05050102010706020507" pitchFamily="18" charset="2"/>
              </a:rPr>
              <a:t>	       </a:t>
            </a:r>
            <a:r>
              <a:rPr lang="en-US" altLang="en-US">
                <a:sym typeface="Symbol" panose="05050102010706020507" pitchFamily="18" charset="2"/>
              </a:rPr>
              <a:t>first.</a:t>
            </a:r>
            <a:r>
              <a:rPr lang="en-US" altLang="en-US"/>
              <a:t> </a:t>
            </a:r>
          </a:p>
          <a:p>
            <a:pPr>
              <a:buNone/>
              <a:tabLst>
                <a:tab pos="898922" algn="l"/>
              </a:tabLst>
            </a:pPr>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A6C3F11C-A25B-4E42-A39E-BB138AAD92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Enumeration of Equivalent Expressions</a:t>
            </a:r>
          </a:p>
        </p:txBody>
      </p:sp>
      <p:sp>
        <p:nvSpPr>
          <p:cNvPr id="41987" name="Rectangle 3">
            <a:extLst>
              <a:ext uri="{FF2B5EF4-FFF2-40B4-BE49-F238E27FC236}">
                <a16:creationId xmlns:a16="http://schemas.microsoft.com/office/drawing/2014/main" id="{F6C31D7E-F789-4652-9488-B1AEE7EED4D5}"/>
              </a:ext>
            </a:extLst>
          </p:cNvPr>
          <p:cNvSpPr>
            <a:spLocks noGrp="1" noChangeArrowheads="1"/>
          </p:cNvSpPr>
          <p:nvPr>
            <p:ph idx="1"/>
          </p:nvPr>
        </p:nvSpPr>
        <p:spPr>
          <a:xfrm>
            <a:off x="1648326" y="826873"/>
            <a:ext cx="5789596" cy="4025979"/>
          </a:xfrm>
        </p:spPr>
        <p:txBody>
          <a:bodyPr/>
          <a:lstStyle/>
          <a:p>
            <a:r>
              <a:rPr lang="en-US" altLang="en-US"/>
              <a:t>Query optimizers use equivalence rules to </a:t>
            </a:r>
            <a:r>
              <a:rPr lang="en-US" altLang="en-US" b="1"/>
              <a:t>systematically</a:t>
            </a:r>
            <a:r>
              <a:rPr lang="en-US" altLang="en-US"/>
              <a:t> generate expressions equivalent to the given expression</a:t>
            </a:r>
          </a:p>
          <a:p>
            <a:r>
              <a:rPr lang="en-US" altLang="en-US"/>
              <a:t>Can generate all equivalent expressions as follows: </a:t>
            </a:r>
          </a:p>
          <a:p>
            <a:pPr lvl="1"/>
            <a:r>
              <a:rPr lang="en-US" altLang="en-US"/>
              <a:t> Repeat</a:t>
            </a:r>
          </a:p>
          <a:p>
            <a:pPr lvl="2"/>
            <a:r>
              <a:rPr lang="en-US" altLang="en-US"/>
              <a:t>apply all applicable equivalence  rules on every subexpression of every equivalent expression found so far</a:t>
            </a:r>
          </a:p>
          <a:p>
            <a:pPr lvl="2"/>
            <a:r>
              <a:rPr lang="en-US" altLang="en-US"/>
              <a:t>add newly generated expressions to the set of equivalent expressions </a:t>
            </a:r>
          </a:p>
          <a:p>
            <a:pPr lvl="2">
              <a:buFont typeface="Webdings" panose="05030102010509060703" pitchFamily="18" charset="2"/>
              <a:buNone/>
            </a:pPr>
            <a:r>
              <a:rPr lang="en-US" altLang="en-US"/>
              <a:t>Until no new equivalent expressions are generated above</a:t>
            </a:r>
          </a:p>
          <a:p>
            <a:r>
              <a:rPr lang="en-US" altLang="en-US"/>
              <a:t>The above approach is very expensive in space and time</a:t>
            </a:r>
          </a:p>
          <a:p>
            <a:pPr lvl="1"/>
            <a:r>
              <a:rPr lang="en-US" altLang="en-US"/>
              <a:t>Two approaches</a:t>
            </a:r>
          </a:p>
          <a:p>
            <a:pPr lvl="2"/>
            <a:r>
              <a:rPr lang="en-US" altLang="en-US"/>
              <a:t>Optimized plan generation based on transformation rules</a:t>
            </a:r>
          </a:p>
          <a:p>
            <a:pPr lvl="2"/>
            <a:r>
              <a:rPr lang="en-US" altLang="en-US"/>
              <a:t>Special case approach for queries with only selections, projections and joins</a:t>
            </a:r>
          </a:p>
          <a:p>
            <a:pPr>
              <a:buFont typeface="Monotype Sorts" pitchFamily="-65" charset="2"/>
              <a:buNone/>
            </a:pPr>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A841BFC6-44BE-4C9F-A1AF-2D2B70137654}"/>
              </a:ext>
            </a:extLst>
          </p:cNvPr>
          <p:cNvSpPr>
            <a:spLocks noGrp="1" noChangeArrowheads="1"/>
          </p:cNvSpPr>
          <p:nvPr>
            <p:ph type="title"/>
          </p:nvPr>
        </p:nvSpPr>
        <p:spPr>
          <a:xfrm>
            <a:off x="1555267" y="88055"/>
            <a:ext cx="6520277" cy="522821"/>
          </a:xfrm>
        </p:spPr>
        <p:txBody>
          <a:bodyPr/>
          <a:lstStyle/>
          <a:p>
            <a:pPr>
              <a:defRPr/>
            </a:pPr>
            <a:r>
              <a:rPr lang="en-US" altLang="en-US" sz="1950">
                <a:effectLst>
                  <a:outerShdw blurRad="38100" dist="38100" dir="2700000" algn="tl">
                    <a:srgbClr val="C0C0C0"/>
                  </a:outerShdw>
                </a:effectLst>
              </a:rPr>
              <a:t>Implementing Transformation Based Optimization</a:t>
            </a:r>
          </a:p>
        </p:txBody>
      </p:sp>
      <p:sp>
        <p:nvSpPr>
          <p:cNvPr id="44035" name="Rectangle 3">
            <a:extLst>
              <a:ext uri="{FF2B5EF4-FFF2-40B4-BE49-F238E27FC236}">
                <a16:creationId xmlns:a16="http://schemas.microsoft.com/office/drawing/2014/main" id="{5EC7FF5E-BA26-4F49-881B-EBC2A8B4FA47}"/>
              </a:ext>
            </a:extLst>
          </p:cNvPr>
          <p:cNvSpPr>
            <a:spLocks noGrp="1" noChangeArrowheads="1"/>
          </p:cNvSpPr>
          <p:nvPr>
            <p:ph idx="1"/>
          </p:nvPr>
        </p:nvSpPr>
        <p:spPr>
          <a:xfrm>
            <a:off x="1655546" y="826873"/>
            <a:ext cx="5869004" cy="4025979"/>
          </a:xfrm>
        </p:spPr>
        <p:txBody>
          <a:bodyPr/>
          <a:lstStyle/>
          <a:p>
            <a:r>
              <a:rPr lang="en-US" altLang="en-US"/>
              <a:t>Space requirements reduced by sharing common sub-expressions:</a:t>
            </a:r>
          </a:p>
          <a:p>
            <a:pPr lvl="1"/>
            <a:r>
              <a:rPr lang="en-US" altLang="en-US"/>
              <a:t>when E1 is generated from E2 by an equivalence rule, usually only the top level of the two are different, subtrees below are the same and can be shared using pointers</a:t>
            </a:r>
          </a:p>
          <a:p>
            <a:pPr lvl="2"/>
            <a:r>
              <a:rPr lang="en-US" altLang="en-US"/>
              <a:t>E.g., when applying join commutativity</a:t>
            </a:r>
          </a:p>
          <a:p>
            <a:pPr lvl="2">
              <a:buFont typeface="Webdings" panose="05030102010509060703" pitchFamily="18" charset="2"/>
              <a:buNone/>
            </a:pPr>
            <a:br>
              <a:rPr lang="en-US" altLang="en-US"/>
            </a:br>
            <a:br>
              <a:rPr lang="en-US" altLang="en-US"/>
            </a:br>
            <a:br>
              <a:rPr lang="en-US" altLang="en-US"/>
            </a:br>
            <a:br>
              <a:rPr lang="en-US" altLang="en-US"/>
            </a:br>
            <a:br>
              <a:rPr lang="en-US" altLang="en-US"/>
            </a:br>
            <a:endParaRPr lang="en-US" altLang="en-US"/>
          </a:p>
          <a:p>
            <a:pPr lvl="1"/>
            <a:r>
              <a:rPr lang="en-US" altLang="en-US"/>
              <a:t>Same sub-expression may get generated multiple times</a:t>
            </a:r>
          </a:p>
          <a:p>
            <a:pPr lvl="2"/>
            <a:r>
              <a:rPr lang="en-US" altLang="en-US"/>
              <a:t>Detect duplicate sub-expressions and share one copy</a:t>
            </a:r>
          </a:p>
          <a:p>
            <a:r>
              <a:rPr lang="en-US" altLang="en-US"/>
              <a:t>Time requirements are reduced by not generating all expressions</a:t>
            </a:r>
          </a:p>
          <a:p>
            <a:pPr lvl="1"/>
            <a:r>
              <a:rPr lang="en-US" altLang="en-US"/>
              <a:t>Dynamic programming</a:t>
            </a:r>
          </a:p>
          <a:p>
            <a:pPr lvl="2"/>
            <a:r>
              <a:rPr lang="en-US" altLang="en-US"/>
              <a:t>We will study only the special case of dynamic programming for join order optimization</a:t>
            </a:r>
          </a:p>
        </p:txBody>
      </p:sp>
      <p:pic>
        <p:nvPicPr>
          <p:cNvPr id="2" name="Picture 1"/>
          <p:cNvPicPr>
            <a:picLocks noChangeAspect="1"/>
          </p:cNvPicPr>
          <p:nvPr/>
        </p:nvPicPr>
        <p:blipFill>
          <a:blip r:embed="rId3"/>
          <a:stretch>
            <a:fillRect/>
          </a:stretch>
        </p:blipFill>
        <p:spPr>
          <a:xfrm>
            <a:off x="3359427" y="2105939"/>
            <a:ext cx="1966550" cy="9788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CD7419F5-FE92-4159-9AAF-687033F9013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 Estimation</a:t>
            </a:r>
          </a:p>
        </p:txBody>
      </p:sp>
      <p:sp>
        <p:nvSpPr>
          <p:cNvPr id="46083" name="Rectangle 3">
            <a:extLst>
              <a:ext uri="{FF2B5EF4-FFF2-40B4-BE49-F238E27FC236}">
                <a16:creationId xmlns:a16="http://schemas.microsoft.com/office/drawing/2014/main" id="{6F513389-B461-4AFD-8659-5598A25B6340}"/>
              </a:ext>
            </a:extLst>
          </p:cNvPr>
          <p:cNvSpPr>
            <a:spLocks noGrp="1" noChangeArrowheads="1"/>
          </p:cNvSpPr>
          <p:nvPr>
            <p:ph idx="1"/>
          </p:nvPr>
        </p:nvSpPr>
        <p:spPr>
          <a:xfrm>
            <a:off x="1648326" y="826873"/>
            <a:ext cx="6128837" cy="4025979"/>
          </a:xfrm>
        </p:spPr>
        <p:txBody>
          <a:bodyPr/>
          <a:lstStyle/>
          <a:p>
            <a:r>
              <a:rPr lang="en-US" altLang="en-US"/>
              <a:t>Cost of each operator computer as described in Chapter 15</a:t>
            </a:r>
          </a:p>
          <a:p>
            <a:pPr lvl="1"/>
            <a:r>
              <a:rPr lang="en-US" altLang="en-US"/>
              <a:t>Need statistics of input relations</a:t>
            </a:r>
          </a:p>
          <a:p>
            <a:pPr lvl="2"/>
            <a:r>
              <a:rPr lang="en-US" altLang="en-US"/>
              <a:t>E.g., number of tuples, sizes of tuples</a:t>
            </a:r>
          </a:p>
          <a:p>
            <a:r>
              <a:rPr lang="en-US" altLang="en-US"/>
              <a:t>Inputs can be results of sub-expressions</a:t>
            </a:r>
          </a:p>
          <a:p>
            <a:pPr lvl="1"/>
            <a:r>
              <a:rPr lang="en-US" altLang="en-US"/>
              <a:t>Need to estimate statistics of expression results</a:t>
            </a:r>
          </a:p>
          <a:p>
            <a:pPr lvl="1"/>
            <a:r>
              <a:rPr lang="en-US" altLang="en-US"/>
              <a:t>To do so, we require additional statistics</a:t>
            </a:r>
          </a:p>
          <a:p>
            <a:pPr lvl="2"/>
            <a:r>
              <a:rPr lang="en-US" altLang="en-US"/>
              <a:t>E.g., number of distinct values for an attribute</a:t>
            </a:r>
          </a:p>
          <a:p>
            <a:r>
              <a:rPr lang="en-US" altLang="en-US"/>
              <a:t>More on cost estimation later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a:extLst>
              <a:ext uri="{FF2B5EF4-FFF2-40B4-BE49-F238E27FC236}">
                <a16:creationId xmlns:a16="http://schemas.microsoft.com/office/drawing/2014/main" id="{64326744-9FBF-4DBD-9453-5D70A30DDC0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Choice of Evaluation Plans</a:t>
            </a:r>
          </a:p>
        </p:txBody>
      </p:sp>
      <p:sp>
        <p:nvSpPr>
          <p:cNvPr id="48131" name="Rectangle 3">
            <a:extLst>
              <a:ext uri="{FF2B5EF4-FFF2-40B4-BE49-F238E27FC236}">
                <a16:creationId xmlns:a16="http://schemas.microsoft.com/office/drawing/2014/main" id="{EFE03035-031F-48FD-B68D-7BF85E78CE40}"/>
              </a:ext>
            </a:extLst>
          </p:cNvPr>
          <p:cNvSpPr>
            <a:spLocks noGrp="1" noChangeArrowheads="1"/>
          </p:cNvSpPr>
          <p:nvPr>
            <p:ph idx="1"/>
          </p:nvPr>
        </p:nvSpPr>
        <p:spPr>
          <a:xfrm>
            <a:off x="1648326" y="826873"/>
            <a:ext cx="5847348" cy="4025979"/>
          </a:xfrm>
        </p:spPr>
        <p:txBody>
          <a:bodyPr/>
          <a:lstStyle/>
          <a:p>
            <a:r>
              <a:rPr lang="en-US" altLang="en-US"/>
              <a:t>Must consider the interaction of evaluation techniques when choosing evaluation plans</a:t>
            </a:r>
          </a:p>
          <a:p>
            <a:pPr lvl="1"/>
            <a:r>
              <a:rPr lang="en-US" altLang="en-US"/>
              <a:t>choosing the cheapest algorithm for each operation independently may not yield best overall algorithm.  E.g.</a:t>
            </a:r>
          </a:p>
          <a:p>
            <a:pPr lvl="2"/>
            <a:r>
              <a:rPr lang="en-US" altLang="en-US"/>
              <a:t>merge-join may be costlier than hash-join, but may provide a sorted output which reduces the cost for an outer level aggregation.</a:t>
            </a:r>
          </a:p>
          <a:p>
            <a:pPr lvl="2"/>
            <a:r>
              <a:rPr lang="en-US" altLang="en-US"/>
              <a:t>nested-loop join may provide opportunity for pipelining</a:t>
            </a:r>
          </a:p>
          <a:p>
            <a:r>
              <a:rPr lang="en-US" altLang="en-US"/>
              <a:t>Practical query optimizers incorporate elements of the following two broad approaches:</a:t>
            </a:r>
          </a:p>
          <a:p>
            <a:pPr lvl="1">
              <a:buFont typeface="Monotype Sorts" pitchFamily="-65" charset="2"/>
              <a:buNone/>
            </a:pPr>
            <a:r>
              <a:rPr lang="en-US" altLang="en-US"/>
              <a:t>1.	Search all the plans and choose the best plan in a </a:t>
            </a:r>
            <a:br>
              <a:rPr lang="en-US" altLang="en-US"/>
            </a:br>
            <a:r>
              <a:rPr lang="en-US" altLang="en-US"/>
              <a:t>cost-based fashion.</a:t>
            </a:r>
          </a:p>
          <a:p>
            <a:pPr lvl="1">
              <a:buFont typeface="Monotype Sorts" pitchFamily="-65" charset="2"/>
              <a:buNone/>
            </a:pPr>
            <a:r>
              <a:rPr lang="en-US" altLang="en-US"/>
              <a:t>2. Uses heuristics to choose a plan.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488288B-9F1E-41DE-952D-1B18F0FF90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Cost-Based Optimization</a:t>
            </a:r>
          </a:p>
        </p:txBody>
      </p:sp>
      <p:sp>
        <p:nvSpPr>
          <p:cNvPr id="50179" name="Rectangle 3">
            <a:extLst>
              <a:ext uri="{FF2B5EF4-FFF2-40B4-BE49-F238E27FC236}">
                <a16:creationId xmlns:a16="http://schemas.microsoft.com/office/drawing/2014/main" id="{704B53F0-B238-43C6-8666-D94F62176F70}"/>
              </a:ext>
            </a:extLst>
          </p:cNvPr>
          <p:cNvSpPr>
            <a:spLocks noGrp="1" noChangeArrowheads="1"/>
          </p:cNvSpPr>
          <p:nvPr>
            <p:ph idx="1"/>
          </p:nvPr>
        </p:nvSpPr>
        <p:spPr>
          <a:xfrm>
            <a:off x="1655545" y="826873"/>
            <a:ext cx="5775158" cy="4025979"/>
          </a:xfrm>
        </p:spPr>
        <p:txBody>
          <a:bodyPr/>
          <a:lstStyle/>
          <a:p>
            <a:r>
              <a:rPr lang="en-US" altLang="en-US"/>
              <a:t>Consider finding the best join-order for </a:t>
            </a:r>
            <a:r>
              <a:rPr lang="en-US" altLang="en-US" i="1"/>
              <a:t>r</a:t>
            </a:r>
            <a:r>
              <a:rPr lang="en-US" altLang="en-US" baseline="-25000"/>
              <a:t>1</a:t>
            </a:r>
            <a:r>
              <a:rPr lang="en-US" altLang="en-US"/>
              <a:t> </a:t>
            </a:r>
            <a:r>
              <a:rPr lang="en-IN" altLang="en-US">
                <a:ea typeface="MS PGothic" panose="020B0600070205080204" pitchFamily="34" charset="-128"/>
              </a:rPr>
              <a:t>⨝</a:t>
            </a:r>
            <a:r>
              <a:rPr lang="en-US" altLang="en-US"/>
              <a:t> </a:t>
            </a:r>
            <a:r>
              <a:rPr lang="en-US" altLang="en-US" i="1"/>
              <a:t>r</a:t>
            </a:r>
            <a:r>
              <a:rPr lang="en-US" altLang="en-US" baseline="-25000"/>
              <a:t>2 </a:t>
            </a:r>
            <a:r>
              <a:rPr lang="en-IN" altLang="en-US">
                <a:ea typeface="MS PGothic" panose="020B0600070205080204" pitchFamily="34" charset="-128"/>
              </a:rPr>
              <a:t>⨝</a:t>
            </a:r>
            <a:r>
              <a:rPr lang="en-US" altLang="en-US" baseline="-25000"/>
              <a:t>   </a:t>
            </a:r>
            <a:r>
              <a:rPr lang="en-US" altLang="en-US"/>
              <a:t>. . .</a:t>
            </a:r>
            <a:r>
              <a:rPr lang="en-IN" altLang="en-US">
                <a:ea typeface="MS PGothic" panose="020B0600070205080204" pitchFamily="34" charset="-128"/>
              </a:rPr>
              <a:t> ⨝</a:t>
            </a:r>
            <a:r>
              <a:rPr lang="en-US" altLang="en-US"/>
              <a:t> </a:t>
            </a:r>
            <a:r>
              <a:rPr lang="en-US" altLang="en-US" i="1" err="1"/>
              <a:t>r</a:t>
            </a:r>
            <a:r>
              <a:rPr lang="en-US" altLang="en-US" i="1" baseline="-25000" err="1"/>
              <a:t>n</a:t>
            </a:r>
            <a:r>
              <a:rPr lang="en-US" altLang="en-US"/>
              <a:t>.</a:t>
            </a:r>
          </a:p>
          <a:p>
            <a:r>
              <a:rPr lang="en-US" altLang="en-US"/>
              <a:t>There are (2(</a:t>
            </a:r>
            <a:r>
              <a:rPr lang="en-US" altLang="en-US" i="1"/>
              <a:t>n</a:t>
            </a:r>
            <a:r>
              <a:rPr lang="en-US" altLang="en-US"/>
              <a:t> – 1))!/(</a:t>
            </a:r>
            <a:r>
              <a:rPr lang="en-US" altLang="en-US" i="1"/>
              <a:t>n</a:t>
            </a:r>
            <a:r>
              <a:rPr lang="en-US" altLang="en-US"/>
              <a:t> – 1)! different join orders for above expression.  With </a:t>
            </a:r>
            <a:r>
              <a:rPr lang="en-US" altLang="en-US" i="1"/>
              <a:t>n</a:t>
            </a:r>
            <a:r>
              <a:rPr lang="en-US" altLang="en-US"/>
              <a:t> = 7, the number is 665280, with </a:t>
            </a:r>
            <a:r>
              <a:rPr lang="en-US" altLang="en-US" i="1"/>
              <a:t>n = </a:t>
            </a:r>
            <a:r>
              <a:rPr lang="en-US" altLang="en-US"/>
              <a:t>10, the</a:t>
            </a:r>
            <a:r>
              <a:rPr lang="en-US" altLang="en-US" i="1"/>
              <a:t> </a:t>
            </a:r>
            <a:r>
              <a:rPr lang="en-US" altLang="en-US"/>
              <a:t>number is greater than 176 billion!</a:t>
            </a:r>
          </a:p>
          <a:p>
            <a:r>
              <a:rPr lang="en-US" altLang="en-US"/>
              <a:t>No need to generate all the join orders.  Using dynamic programming, the least-cost join order for any subset of </a:t>
            </a:r>
            <a:br>
              <a:rPr lang="en-US" altLang="en-US"/>
            </a:br>
            <a:r>
              <a:rPr lang="en-US" altLang="en-US"/>
              <a:t>{</a:t>
            </a:r>
            <a:r>
              <a:rPr lang="en-US" altLang="en-US" i="1"/>
              <a:t>r</a:t>
            </a:r>
            <a:r>
              <a:rPr lang="en-US" altLang="en-US" baseline="-25000"/>
              <a:t>1</a:t>
            </a:r>
            <a:r>
              <a:rPr lang="en-US" altLang="en-US"/>
              <a:t>, </a:t>
            </a:r>
            <a:r>
              <a:rPr lang="en-US" altLang="en-US" i="1"/>
              <a:t>r</a:t>
            </a:r>
            <a:r>
              <a:rPr lang="en-US" altLang="en-US" baseline="-25000"/>
              <a:t>2</a:t>
            </a:r>
            <a:r>
              <a:rPr lang="en-US" altLang="en-US"/>
              <a:t>, . . . </a:t>
            </a:r>
            <a:r>
              <a:rPr lang="en-US" altLang="en-US" i="1" err="1"/>
              <a:t>r</a:t>
            </a:r>
            <a:r>
              <a:rPr lang="en-US" altLang="en-US" i="1" baseline="-25000" err="1"/>
              <a:t>n</a:t>
            </a:r>
            <a:r>
              <a:rPr lang="en-US" altLang="en-US"/>
              <a:t>} is computed only once and stored for future use.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40" name="Rectangle 4">
            <a:extLst>
              <a:ext uri="{FF2B5EF4-FFF2-40B4-BE49-F238E27FC236}">
                <a16:creationId xmlns:a16="http://schemas.microsoft.com/office/drawing/2014/main" id="{F5A1028D-FABF-4146-86C5-A7019337527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Statistics for Cost Estimation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a:extLst>
              <a:ext uri="{FF2B5EF4-FFF2-40B4-BE49-F238E27FC236}">
                <a16:creationId xmlns:a16="http://schemas.microsoft.com/office/drawing/2014/main" id="{252523AE-0431-4C86-991C-4ADEC5581564}"/>
              </a:ext>
            </a:extLst>
          </p:cNvPr>
          <p:cNvSpPr>
            <a:spLocks noGrp="1" noChangeArrowheads="1"/>
          </p:cNvSpPr>
          <p:nvPr>
            <p:ph type="title"/>
          </p:nvPr>
        </p:nvSpPr>
        <p:spPr>
          <a:xfrm>
            <a:off x="1719262" y="88106"/>
            <a:ext cx="6281738" cy="503749"/>
          </a:xfrm>
        </p:spPr>
        <p:txBody>
          <a:bodyPr/>
          <a:lstStyle/>
          <a:p>
            <a:pPr>
              <a:defRPr/>
            </a:pPr>
            <a:r>
              <a:rPr lang="en-US" altLang="en-US">
                <a:effectLst>
                  <a:outerShdw blurRad="38100" dist="38100" dir="2700000" algn="tl">
                    <a:srgbClr val="C0C0C0"/>
                  </a:outerShdw>
                </a:effectLst>
              </a:rPr>
              <a:t>Statistical Information for Cost Estimation</a:t>
            </a:r>
          </a:p>
        </p:txBody>
      </p:sp>
      <p:sp>
        <p:nvSpPr>
          <p:cNvPr id="71683" name="Rectangle 3">
            <a:extLst>
              <a:ext uri="{FF2B5EF4-FFF2-40B4-BE49-F238E27FC236}">
                <a16:creationId xmlns:a16="http://schemas.microsoft.com/office/drawing/2014/main" id="{47BD364A-03AF-4F06-BA7E-96341C7F433E}"/>
              </a:ext>
            </a:extLst>
          </p:cNvPr>
          <p:cNvSpPr>
            <a:spLocks noGrp="1" noChangeArrowheads="1"/>
          </p:cNvSpPr>
          <p:nvPr>
            <p:ph idx="1"/>
          </p:nvPr>
        </p:nvSpPr>
        <p:spPr>
          <a:xfrm>
            <a:off x="1633889" y="826873"/>
            <a:ext cx="5854566" cy="4025979"/>
          </a:xfrm>
        </p:spPr>
        <p:txBody>
          <a:bodyPr/>
          <a:lstStyle/>
          <a:p>
            <a:r>
              <a:rPr lang="en-US" altLang="en-US" i="1" err="1"/>
              <a:t>n</a:t>
            </a:r>
            <a:r>
              <a:rPr lang="en-US" altLang="en-US" i="1" baseline="-25000" err="1"/>
              <a:t>r</a:t>
            </a:r>
            <a:r>
              <a:rPr lang="en-US" altLang="en-US" i="1"/>
              <a:t>:  </a:t>
            </a:r>
            <a:r>
              <a:rPr lang="en-US" altLang="en-US"/>
              <a:t>number of tuples in a relation </a:t>
            </a:r>
            <a:r>
              <a:rPr lang="en-US" altLang="en-US" i="1"/>
              <a:t>r.</a:t>
            </a:r>
            <a:endParaRPr lang="en-US" altLang="en-US"/>
          </a:p>
          <a:p>
            <a:r>
              <a:rPr lang="en-US" altLang="en-US" i="1" err="1"/>
              <a:t>b</a:t>
            </a:r>
            <a:r>
              <a:rPr lang="en-US" altLang="en-US" i="1" baseline="-25000" err="1"/>
              <a:t>r</a:t>
            </a:r>
            <a:r>
              <a:rPr lang="en-US" altLang="en-US"/>
              <a:t>: number of blocks containing tuples of </a:t>
            </a:r>
            <a:r>
              <a:rPr lang="en-US" altLang="en-US" i="1"/>
              <a:t>r.</a:t>
            </a:r>
            <a:endParaRPr lang="en-US" altLang="en-US"/>
          </a:p>
          <a:p>
            <a:r>
              <a:rPr lang="en-US" altLang="en-US" i="1" err="1"/>
              <a:t>l</a:t>
            </a:r>
            <a:r>
              <a:rPr lang="en-US" altLang="en-US" i="1" baseline="-25000" err="1"/>
              <a:t>r</a:t>
            </a:r>
            <a:r>
              <a:rPr lang="en-US" altLang="en-US"/>
              <a:t>: size of a tuple of </a:t>
            </a:r>
            <a:r>
              <a:rPr lang="en-US" altLang="en-US" i="1"/>
              <a:t>r.</a:t>
            </a:r>
          </a:p>
          <a:p>
            <a:r>
              <a:rPr lang="en-US" altLang="en-US" i="1" err="1"/>
              <a:t>f</a:t>
            </a:r>
            <a:r>
              <a:rPr lang="en-US" altLang="en-US" i="1" baseline="-25000" err="1"/>
              <a:t>r</a:t>
            </a:r>
            <a:r>
              <a:rPr lang="en-US" altLang="en-US" i="1"/>
              <a:t>: </a:t>
            </a:r>
            <a:r>
              <a:rPr lang="en-US" altLang="en-US"/>
              <a:t>blocking factor of </a:t>
            </a:r>
            <a:r>
              <a:rPr lang="en-US" altLang="en-US" i="1"/>
              <a:t>r</a:t>
            </a:r>
            <a:r>
              <a:rPr lang="en-US" altLang="en-US"/>
              <a:t> — i.e., the number of tuples of </a:t>
            </a:r>
            <a:r>
              <a:rPr lang="en-US" altLang="en-US" i="1"/>
              <a:t>r </a:t>
            </a:r>
            <a:r>
              <a:rPr lang="en-US" altLang="en-US"/>
              <a:t>that fit into one block.</a:t>
            </a:r>
          </a:p>
          <a:p>
            <a:r>
              <a:rPr lang="en-US" altLang="en-US" i="1"/>
              <a:t>V(A, r):</a:t>
            </a:r>
            <a:r>
              <a:rPr lang="en-US" altLang="en-US"/>
              <a:t> number of distinct values that appear in </a:t>
            </a:r>
            <a:r>
              <a:rPr lang="en-US" altLang="en-US" i="1"/>
              <a:t>r</a:t>
            </a:r>
            <a:r>
              <a:rPr lang="en-US" altLang="en-US"/>
              <a:t> for attribute </a:t>
            </a:r>
            <a:r>
              <a:rPr lang="en-US" altLang="en-US" i="1"/>
              <a:t>A; </a:t>
            </a:r>
            <a:r>
              <a:rPr lang="en-US" altLang="en-US"/>
              <a:t>same as the size of </a:t>
            </a:r>
            <a:r>
              <a:rPr lang="en-US" altLang="en-US">
                <a:sym typeface="Symbol" panose="05050102010706020507" pitchFamily="18" charset="2"/>
              </a:rPr>
              <a:t></a:t>
            </a:r>
            <a:r>
              <a:rPr lang="en-US" altLang="en-US" i="1" baseline="-25000">
                <a:sym typeface="Symbol" panose="05050102010706020507" pitchFamily="18" charset="2"/>
              </a:rPr>
              <a:t>A</a:t>
            </a:r>
            <a:r>
              <a:rPr lang="en-US" altLang="en-US">
                <a:sym typeface="Symbol" panose="05050102010706020507" pitchFamily="18" charset="2"/>
              </a:rPr>
              <a:t>(</a:t>
            </a:r>
            <a:r>
              <a:rPr lang="en-US" altLang="en-US" i="1">
                <a:sym typeface="Symbol" panose="05050102010706020507" pitchFamily="18" charset="2"/>
              </a:rPr>
              <a:t>r</a:t>
            </a:r>
            <a:r>
              <a:rPr lang="en-US" altLang="en-US">
                <a:sym typeface="Symbol" panose="05050102010706020507" pitchFamily="18" charset="2"/>
              </a:rPr>
              <a:t>).</a:t>
            </a:r>
          </a:p>
          <a:p>
            <a:r>
              <a:rPr lang="en-US" altLang="en-US">
                <a:sym typeface="Symbol" panose="05050102010706020507" pitchFamily="18" charset="2"/>
              </a:rPr>
              <a:t>If tuples of </a:t>
            </a:r>
            <a:r>
              <a:rPr lang="en-US" altLang="en-US" i="1">
                <a:sym typeface="Symbol" panose="05050102010706020507" pitchFamily="18" charset="2"/>
              </a:rPr>
              <a:t>r</a:t>
            </a:r>
            <a:r>
              <a:rPr lang="en-US" altLang="en-US">
                <a:sym typeface="Symbol" panose="05050102010706020507" pitchFamily="18" charset="2"/>
              </a:rPr>
              <a:t> are stored together physically in a file, then: </a:t>
            </a: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br>
              <a:rPr lang="en-US" altLang="en-US">
                <a:sym typeface="Symbol" panose="05050102010706020507" pitchFamily="18" charset="2"/>
              </a:rPr>
            </a:br>
            <a:endParaRPr lang="en-US" altLang="en-US">
              <a:sym typeface="Symbol" panose="05050102010706020507" pitchFamily="18" charset="2"/>
            </a:endParaRPr>
          </a:p>
        </p:txBody>
      </p:sp>
      <p:graphicFrame>
        <p:nvGraphicFramePr>
          <p:cNvPr id="71684" name="Object 2">
            <a:extLst>
              <a:ext uri="{FF2B5EF4-FFF2-40B4-BE49-F238E27FC236}">
                <a16:creationId xmlns:a16="http://schemas.microsoft.com/office/drawing/2014/main" id="{55A18B11-A2C4-4B33-91D7-440CA2606202}"/>
              </a:ext>
            </a:extLst>
          </p:cNvPr>
          <p:cNvGraphicFramePr>
            <a:graphicFrameLocks noChangeAspect="1"/>
          </p:cNvGraphicFramePr>
          <p:nvPr/>
        </p:nvGraphicFramePr>
        <p:xfrm>
          <a:off x="3835982" y="2768453"/>
          <a:ext cx="666750" cy="495300"/>
        </p:xfrm>
        <a:graphic>
          <a:graphicData uri="http://schemas.openxmlformats.org/presentationml/2006/ole">
            <mc:AlternateContent xmlns:mc="http://schemas.openxmlformats.org/markup-compatibility/2006">
              <mc:Choice xmlns:v="urn:schemas-microsoft-com:vml" Requires="v">
                <p:oleObj name="Equation" r:id="rId3" imgW="889000" imgH="660400" progId="Equation.3">
                  <p:embed/>
                </p:oleObj>
              </mc:Choice>
              <mc:Fallback>
                <p:oleObj name="Equation" r:id="rId3" imgW="889000" imgH="660400" progId="Equation.3">
                  <p:embed/>
                  <p:pic>
                    <p:nvPicPr>
                      <p:cNvPr id="71684" name="Object 2">
                        <a:extLst>
                          <a:ext uri="{FF2B5EF4-FFF2-40B4-BE49-F238E27FC236}">
                            <a16:creationId xmlns:a16="http://schemas.microsoft.com/office/drawing/2014/main" id="{55A18B11-A2C4-4B33-91D7-440CA2606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982" y="2768453"/>
                        <a:ext cx="6667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4CBB64EA-64A3-40D7-A007-B17EF0C9D1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Histograms</a:t>
            </a:r>
          </a:p>
        </p:txBody>
      </p:sp>
      <p:sp>
        <p:nvSpPr>
          <p:cNvPr id="73731" name="Rectangle 3">
            <a:extLst>
              <a:ext uri="{FF2B5EF4-FFF2-40B4-BE49-F238E27FC236}">
                <a16:creationId xmlns:a16="http://schemas.microsoft.com/office/drawing/2014/main" id="{8BCD9F34-1091-43A5-8EC9-11FA4902746E}"/>
              </a:ext>
            </a:extLst>
          </p:cNvPr>
          <p:cNvSpPr>
            <a:spLocks noGrp="1" noChangeArrowheads="1"/>
          </p:cNvSpPr>
          <p:nvPr>
            <p:ph idx="1"/>
          </p:nvPr>
        </p:nvSpPr>
        <p:spPr>
          <a:xfrm>
            <a:off x="1641107" y="826873"/>
            <a:ext cx="5782378" cy="4025979"/>
          </a:xfrm>
        </p:spPr>
        <p:txBody>
          <a:bodyPr/>
          <a:lstStyle/>
          <a:p>
            <a:r>
              <a:rPr lang="en-US" altLang="en-US"/>
              <a:t>Histogram on attribute </a:t>
            </a:r>
            <a:r>
              <a:rPr lang="en-US" altLang="en-US" i="1"/>
              <a:t>age</a:t>
            </a:r>
            <a:r>
              <a:rPr lang="en-US" altLang="en-US"/>
              <a:t> of relation </a:t>
            </a:r>
            <a:r>
              <a:rPr lang="en-US" altLang="en-US" i="1"/>
              <a:t>person</a:t>
            </a:r>
            <a:br>
              <a:rPr lang="en-US" altLang="en-US"/>
            </a:br>
            <a:br>
              <a:rPr lang="en-US" altLang="en-US"/>
            </a:br>
            <a:br>
              <a:rPr lang="en-US" altLang="en-US"/>
            </a:br>
            <a:br>
              <a:rPr lang="en-US" altLang="en-US"/>
            </a:br>
            <a:br>
              <a:rPr lang="en-US" altLang="en-US"/>
            </a:br>
            <a:br>
              <a:rPr lang="en-US" altLang="en-US"/>
            </a:br>
            <a:endParaRPr lang="en-US" altLang="en-US"/>
          </a:p>
          <a:p>
            <a:pPr marL="0" indent="0">
              <a:buNone/>
            </a:pPr>
            <a:endParaRPr lang="en-US" altLang="en-US"/>
          </a:p>
          <a:p>
            <a:pPr marL="0" indent="0">
              <a:buNone/>
            </a:pPr>
            <a:br>
              <a:rPr lang="en-US" altLang="en-US"/>
            </a:br>
            <a:br>
              <a:rPr lang="en-US" altLang="en-US"/>
            </a:br>
            <a:endParaRPr lang="en-US" altLang="en-US"/>
          </a:p>
          <a:p>
            <a:r>
              <a:rPr lang="en-US" altLang="en-US" b="1" err="1">
                <a:solidFill>
                  <a:srgbClr val="002060"/>
                </a:solidFill>
              </a:rPr>
              <a:t>Equi</a:t>
            </a:r>
            <a:r>
              <a:rPr lang="en-US" altLang="en-US" b="1">
                <a:solidFill>
                  <a:srgbClr val="002060"/>
                </a:solidFill>
              </a:rPr>
              <a:t>-width</a:t>
            </a:r>
            <a:r>
              <a:rPr lang="en-US" altLang="en-US"/>
              <a:t> histograms</a:t>
            </a:r>
          </a:p>
          <a:p>
            <a:r>
              <a:rPr lang="en-US" altLang="en-US" b="1" err="1">
                <a:solidFill>
                  <a:srgbClr val="002060"/>
                </a:solidFill>
              </a:rPr>
              <a:t>Equi</a:t>
            </a:r>
            <a:r>
              <a:rPr lang="en-US" altLang="en-US" b="1">
                <a:solidFill>
                  <a:srgbClr val="002060"/>
                </a:solidFill>
              </a:rPr>
              <a:t>-depth</a:t>
            </a:r>
            <a:r>
              <a:rPr lang="en-US" altLang="en-US"/>
              <a:t> histograms break up range such that each range has (approximately) the same number of tuples</a:t>
            </a:r>
          </a:p>
          <a:p>
            <a:pPr lvl="1"/>
            <a:r>
              <a:rPr lang="en-US" altLang="en-US"/>
              <a:t>E.g. (4, 8, 14, 19) </a:t>
            </a:r>
          </a:p>
          <a:p>
            <a:r>
              <a:rPr lang="en-US" altLang="en-US"/>
              <a:t>Many databases also store </a:t>
            </a:r>
            <a:r>
              <a:rPr lang="en-US" altLang="en-US" i="1"/>
              <a:t>n </a:t>
            </a:r>
            <a:r>
              <a:rPr lang="en-US" altLang="en-US" b="1">
                <a:solidFill>
                  <a:srgbClr val="002060"/>
                </a:solidFill>
              </a:rPr>
              <a:t>most-frequent values </a:t>
            </a:r>
            <a:r>
              <a:rPr lang="en-US" altLang="en-US"/>
              <a:t>and their counts</a:t>
            </a:r>
          </a:p>
          <a:p>
            <a:pPr lvl="1"/>
            <a:r>
              <a:rPr lang="en-US" altLang="en-US"/>
              <a:t>Histogram is built on remaining values only</a:t>
            </a:r>
          </a:p>
        </p:txBody>
      </p:sp>
      <p:pic>
        <p:nvPicPr>
          <p:cNvPr id="73732" name="Picture 5">
            <a:extLst>
              <a:ext uri="{FF2B5EF4-FFF2-40B4-BE49-F238E27FC236}">
                <a16:creationId xmlns:a16="http://schemas.microsoft.com/office/drawing/2014/main" id="{A3C2BFE6-D0A1-4BB1-AFE8-7CD8B81AB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93" y="1250001"/>
            <a:ext cx="3069431" cy="216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F08-A4D6-4755-A428-3ABB81B56E0B}"/>
              </a:ext>
            </a:extLst>
          </p:cNvPr>
          <p:cNvSpPr>
            <a:spLocks noGrp="1"/>
          </p:cNvSpPr>
          <p:nvPr>
            <p:ph type="title"/>
          </p:nvPr>
        </p:nvSpPr>
        <p:spPr/>
        <p:txBody>
          <a:bodyPr/>
          <a:lstStyle/>
          <a:p>
            <a:r>
              <a:rPr lang="en-IN"/>
              <a:t>Histograms (cont.)</a:t>
            </a:r>
          </a:p>
        </p:txBody>
      </p:sp>
      <p:sp>
        <p:nvSpPr>
          <p:cNvPr id="3" name="Content Placeholder 2">
            <a:extLst>
              <a:ext uri="{FF2B5EF4-FFF2-40B4-BE49-F238E27FC236}">
                <a16:creationId xmlns:a16="http://schemas.microsoft.com/office/drawing/2014/main" id="{5AEBEAC6-9925-40BC-B05B-1DDF59AB9CC4}"/>
              </a:ext>
            </a:extLst>
          </p:cNvPr>
          <p:cNvSpPr>
            <a:spLocks noGrp="1"/>
          </p:cNvSpPr>
          <p:nvPr>
            <p:ph idx="1"/>
          </p:nvPr>
        </p:nvSpPr>
        <p:spPr>
          <a:xfrm>
            <a:off x="1633889" y="826873"/>
            <a:ext cx="5811253" cy="4025979"/>
          </a:xfrm>
        </p:spPr>
        <p:txBody>
          <a:bodyPr/>
          <a:lstStyle/>
          <a:p>
            <a:r>
              <a:rPr lang="en-IN"/>
              <a:t>Histograms and other statistics usually computed based on a </a:t>
            </a:r>
            <a:r>
              <a:rPr lang="en-IN" b="1">
                <a:solidFill>
                  <a:srgbClr val="002060"/>
                </a:solidFill>
              </a:rPr>
              <a:t>random  sample</a:t>
            </a:r>
          </a:p>
          <a:p>
            <a:r>
              <a:rPr lang="en-IN"/>
              <a:t>Statistics may be out of date</a:t>
            </a:r>
          </a:p>
          <a:p>
            <a:pPr lvl="1"/>
            <a:r>
              <a:rPr lang="en-IN"/>
              <a:t>Some database require a </a:t>
            </a:r>
            <a:r>
              <a:rPr lang="en-IN" b="1" err="1"/>
              <a:t>analyze</a:t>
            </a:r>
            <a:r>
              <a:rPr lang="en-IN" b="1"/>
              <a:t> </a:t>
            </a:r>
            <a:r>
              <a:rPr lang="en-IN"/>
              <a:t> command to be executed to update statistics</a:t>
            </a:r>
          </a:p>
          <a:p>
            <a:pPr lvl="1"/>
            <a:r>
              <a:rPr lang="en-IN"/>
              <a:t>Others automatically recompute statistics </a:t>
            </a:r>
          </a:p>
          <a:p>
            <a:pPr lvl="2"/>
            <a:r>
              <a:rPr lang="en-IN"/>
              <a:t>e.g., when number of tuples in a relation changes by some percentage</a:t>
            </a:r>
          </a:p>
        </p:txBody>
      </p:sp>
    </p:spTree>
    <p:extLst>
      <p:ext uri="{BB962C8B-B14F-4D97-AF65-F5344CB8AC3E}">
        <p14:creationId xmlns:p14="http://schemas.microsoft.com/office/powerpoint/2010/main" val="1327861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a:extLst>
              <a:ext uri="{FF2B5EF4-FFF2-40B4-BE49-F238E27FC236}">
                <a16:creationId xmlns:a16="http://schemas.microsoft.com/office/drawing/2014/main" id="{A902C18D-987A-402C-B20E-660F1DA6FA13}"/>
              </a:ext>
            </a:extLst>
          </p:cNvPr>
          <p:cNvSpPr>
            <a:spLocks noGrp="1" noChangeArrowheads="1"/>
          </p:cNvSpPr>
          <p:nvPr>
            <p:ph type="body" sz="half" idx="4294967295"/>
          </p:nvPr>
        </p:nvSpPr>
        <p:spPr>
          <a:xfrm>
            <a:off x="1633889" y="819596"/>
            <a:ext cx="5882822" cy="3677840"/>
          </a:xfrm>
          <a:prstGeom prst="rect">
            <a:avLst/>
          </a:prstGeom>
        </p:spPr>
        <p:txBody>
          <a:bodyPr/>
          <a:lstStyle/>
          <a:p>
            <a:pPr>
              <a:buSzPct val="110000"/>
              <a:buFont typeface="Wingdings" panose="05000000000000000000" pitchFamily="2" charset="2"/>
              <a:buChar char="§"/>
            </a:pPr>
            <a:r>
              <a:rPr lang="en-US" altLang="en-US" b="1">
                <a:sym typeface="Symbol" panose="05050102010706020507" pitchFamily="18" charset="2"/>
              </a:rPr>
              <a:t></a:t>
            </a:r>
            <a:r>
              <a:rPr lang="en-US" altLang="en-US" b="1" i="1" baseline="-25000">
                <a:sym typeface="Symbol" panose="05050102010706020507" pitchFamily="18" charset="2"/>
              </a:rPr>
              <a:t>A=v</a:t>
            </a:r>
            <a:r>
              <a:rPr lang="en-US" altLang="en-US" b="1">
                <a:sym typeface="Symbol" panose="05050102010706020507" pitchFamily="18" charset="2"/>
              </a:rPr>
              <a:t>(</a:t>
            </a:r>
            <a:r>
              <a:rPr lang="en-US" altLang="en-US" b="1" i="1">
                <a:sym typeface="Symbol" panose="05050102010706020507" pitchFamily="18" charset="2"/>
              </a:rPr>
              <a:t>r</a:t>
            </a:r>
            <a:r>
              <a:rPr lang="en-US" altLang="en-US" b="1">
                <a:sym typeface="Symbol" panose="05050102010706020507" pitchFamily="18" charset="2"/>
              </a:rPr>
              <a:t>)</a:t>
            </a:r>
            <a:endParaRPr lang="en-US" altLang="en-US"/>
          </a:p>
          <a:p>
            <a:pPr lvl="1">
              <a:buSzPct val="110000"/>
              <a:buFont typeface="Arial" panose="020B0604020202020204" pitchFamily="34" charset="0"/>
              <a:buChar char="•"/>
            </a:pP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a:sym typeface="Symbol" panose="05050102010706020507" pitchFamily="18" charset="2"/>
              </a:rPr>
              <a:t> / V(</a:t>
            </a:r>
            <a:r>
              <a:rPr lang="en-US" altLang="en-US" i="1" err="1">
                <a:sym typeface="Symbol" panose="05050102010706020507" pitchFamily="18" charset="2"/>
              </a:rPr>
              <a:t>A,r</a:t>
            </a:r>
            <a:r>
              <a:rPr lang="en-US" altLang="en-US" i="1">
                <a:sym typeface="Symbol" panose="05050102010706020507" pitchFamily="18" charset="2"/>
              </a:rPr>
              <a:t>) </a:t>
            </a:r>
            <a:r>
              <a:rPr lang="en-US" altLang="en-US">
                <a:sym typeface="Symbol" panose="05050102010706020507" pitchFamily="18" charset="2"/>
              </a:rPr>
              <a:t>: number of records that will satisfy the selection</a:t>
            </a:r>
          </a:p>
          <a:p>
            <a:pPr lvl="1">
              <a:buSzPct val="110000"/>
              <a:buFont typeface="Arial" panose="020B0604020202020204" pitchFamily="34" charset="0"/>
              <a:buChar char="•"/>
            </a:pPr>
            <a:r>
              <a:rPr lang="en-US" altLang="en-US">
                <a:sym typeface="Symbol" panose="05050102010706020507" pitchFamily="18" charset="2"/>
              </a:rPr>
              <a:t>Equality condition on a key attribute:</a:t>
            </a:r>
            <a:r>
              <a:rPr lang="en-US" altLang="en-US" i="1">
                <a:sym typeface="Symbol" panose="05050102010706020507" pitchFamily="18" charset="2"/>
              </a:rPr>
              <a:t> size estimate = </a:t>
            </a:r>
            <a:r>
              <a:rPr lang="en-US" altLang="en-US">
                <a:sym typeface="Symbol" panose="05050102010706020507" pitchFamily="18" charset="2"/>
              </a:rPr>
              <a:t>1</a:t>
            </a:r>
          </a:p>
          <a:p>
            <a:pPr>
              <a:buSzPct val="110000"/>
              <a:buFont typeface="Wingdings" panose="05000000000000000000" pitchFamily="2" charset="2"/>
              <a:buChar char="§"/>
            </a:pPr>
            <a:r>
              <a:rPr kumimoji="0" lang="en-US" altLang="en-US">
                <a:sym typeface="Symbol" panose="05050102010706020507" pitchFamily="18" charset="2"/>
              </a:rPr>
              <a:t></a:t>
            </a:r>
            <a:r>
              <a:rPr kumimoji="0" lang="en-US" altLang="en-US" i="1" baseline="-25000">
                <a:sym typeface="Symbol" panose="05050102010706020507" pitchFamily="18" charset="2"/>
              </a:rPr>
              <a:t>A</a:t>
            </a:r>
            <a:r>
              <a:rPr kumimoji="0" lang="en-US" altLang="en-US" baseline="-25000">
                <a:sym typeface="Symbol" panose="05050102010706020507" pitchFamily="18" charset="2"/>
              </a:rPr>
              <a:t></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(case of </a:t>
            </a:r>
            <a:r>
              <a:rPr kumimoji="0" lang="en-US" altLang="en-US" i="1" baseline="-25000">
                <a:sym typeface="Symbol" panose="05050102010706020507" pitchFamily="18" charset="2"/>
              </a:rPr>
              <a:t>A </a:t>
            </a:r>
            <a:r>
              <a:rPr kumimoji="0" lang="en-US" altLang="en-US" baseline="-25000">
                <a:sym typeface="Symbol" panose="05050102010706020507" pitchFamily="18" charset="2"/>
              </a:rPr>
              <a:t> </a:t>
            </a:r>
            <a:r>
              <a:rPr kumimoji="0" lang="en-US" altLang="en-US" i="1" baseline="-25000">
                <a:sym typeface="Symbol" panose="05050102010706020507" pitchFamily="18" charset="2"/>
              </a:rPr>
              <a:t>V</a:t>
            </a:r>
            <a:r>
              <a:rPr kumimoji="0" lang="en-US" altLang="en-US">
                <a:sym typeface="Symbol" panose="05050102010706020507" pitchFamily="18" charset="2"/>
              </a:rPr>
              <a:t>(</a:t>
            </a:r>
            <a:r>
              <a:rPr kumimoji="0" lang="en-US" altLang="en-US" i="1">
                <a:sym typeface="Symbol" panose="05050102010706020507" pitchFamily="18" charset="2"/>
              </a:rPr>
              <a:t>r</a:t>
            </a:r>
            <a:r>
              <a:rPr kumimoji="0" lang="en-US" altLang="en-US">
                <a:sym typeface="Symbol" panose="05050102010706020507" pitchFamily="18" charset="2"/>
              </a:rPr>
              <a:t>) is symmetric)</a:t>
            </a:r>
            <a:endParaRPr lang="en-US" altLang="en-US"/>
          </a:p>
          <a:p>
            <a:pPr lvl="1">
              <a:buSzPct val="110000"/>
              <a:buFont typeface="Arial" panose="020B0604020202020204" pitchFamily="34" charset="0"/>
              <a:buChar char="•"/>
            </a:pPr>
            <a:r>
              <a:rPr lang="en-US" altLang="en-US"/>
              <a:t>Let c denote  the estimated number of tuples satisfying the condition. </a:t>
            </a:r>
          </a:p>
          <a:p>
            <a:pPr lvl="1">
              <a:buSzPct val="110000"/>
              <a:buFont typeface="Arial" panose="020B0604020202020204" pitchFamily="34" charset="0"/>
              <a:buChar char="•"/>
            </a:pPr>
            <a:r>
              <a:rPr lang="en-US" altLang="en-US">
                <a:sym typeface="Symbol" panose="05050102010706020507" pitchFamily="18" charset="2"/>
              </a:rPr>
              <a:t>If min(</a:t>
            </a:r>
            <a:r>
              <a:rPr lang="en-US" altLang="en-US" err="1">
                <a:sym typeface="Symbol" panose="05050102010706020507" pitchFamily="18" charset="2"/>
              </a:rPr>
              <a:t>A,r</a:t>
            </a:r>
            <a:r>
              <a:rPr lang="en-US" altLang="en-US">
                <a:sym typeface="Symbol" panose="05050102010706020507" pitchFamily="18" charset="2"/>
              </a:rPr>
              <a:t>) and max(</a:t>
            </a:r>
            <a:r>
              <a:rPr lang="en-US" altLang="en-US" err="1">
                <a:sym typeface="Symbol" panose="05050102010706020507" pitchFamily="18" charset="2"/>
              </a:rPr>
              <a:t>A,r</a:t>
            </a:r>
            <a:r>
              <a:rPr lang="en-US" altLang="en-US">
                <a:sym typeface="Symbol" panose="05050102010706020507" pitchFamily="18" charset="2"/>
              </a:rPr>
              <a:t>) are available in catalog</a:t>
            </a:r>
          </a:p>
          <a:p>
            <a:pPr lvl="2">
              <a:buFont typeface="Wingdings" panose="05000000000000000000" pitchFamily="2" charset="2"/>
              <a:buChar char="§"/>
            </a:pPr>
            <a:r>
              <a:rPr lang="en-US" altLang="en-US"/>
              <a:t>c = 0 if v &lt; min(</a:t>
            </a:r>
            <a:r>
              <a:rPr lang="en-US" altLang="en-US" err="1"/>
              <a:t>A,r</a:t>
            </a:r>
            <a:r>
              <a:rPr lang="en-US" altLang="en-US"/>
              <a:t>)</a:t>
            </a:r>
            <a:br>
              <a:rPr lang="en-US" altLang="en-US"/>
            </a:br>
            <a:endParaRPr lang="en-US" altLang="en-US"/>
          </a:p>
          <a:p>
            <a:pPr lvl="2">
              <a:buFont typeface="Wingdings" panose="05000000000000000000" pitchFamily="2" charset="2"/>
              <a:buChar char="§"/>
            </a:pPr>
            <a:r>
              <a:rPr lang="en-US" altLang="en-US"/>
              <a:t>c =</a:t>
            </a:r>
            <a:br>
              <a:rPr lang="en-US" altLang="en-US"/>
            </a:br>
            <a:endParaRPr lang="en-US" altLang="en-US"/>
          </a:p>
          <a:p>
            <a:pPr lvl="1">
              <a:buSzPct val="110000"/>
              <a:buFont typeface="Arial" panose="020B0604020202020204" pitchFamily="34" charset="0"/>
              <a:buChar char="•"/>
            </a:pPr>
            <a:r>
              <a:rPr lang="en-US" altLang="en-US"/>
              <a:t> If histograms available, can refine above estimate</a:t>
            </a:r>
          </a:p>
          <a:p>
            <a:pPr lvl="1">
              <a:buSzPct val="110000"/>
              <a:buFont typeface="Arial" panose="020B0604020202020204" pitchFamily="34" charset="0"/>
              <a:buChar char="•"/>
            </a:pPr>
            <a:r>
              <a:rPr lang="en-US" altLang="en-US"/>
              <a:t>In absence of statistical information</a:t>
            </a:r>
            <a:r>
              <a:rPr lang="en-US" altLang="en-US" i="1"/>
              <a:t> c </a:t>
            </a:r>
            <a:r>
              <a:rPr lang="en-US" altLang="en-US"/>
              <a:t>is assumed to be</a:t>
            </a:r>
            <a:r>
              <a:rPr lang="en-US" altLang="en-US" i="1"/>
              <a:t> </a:t>
            </a:r>
            <a:r>
              <a:rPr lang="en-US" altLang="en-US" i="1" err="1">
                <a:sym typeface="Symbol" panose="05050102010706020507" pitchFamily="18" charset="2"/>
              </a:rPr>
              <a:t>n</a:t>
            </a:r>
            <a:r>
              <a:rPr lang="en-US" altLang="en-US" i="1" baseline="-25000" err="1">
                <a:sym typeface="Symbol" panose="05050102010706020507" pitchFamily="18" charset="2"/>
              </a:rPr>
              <a:t>r</a:t>
            </a:r>
            <a:r>
              <a:rPr lang="en-US" altLang="en-US" i="1" baseline="-25000">
                <a:sym typeface="Symbol" panose="05050102010706020507" pitchFamily="18" charset="2"/>
              </a:rPr>
              <a:t> </a:t>
            </a:r>
            <a:r>
              <a:rPr lang="en-US" altLang="en-US" i="1">
                <a:sym typeface="Symbol" panose="05050102010706020507" pitchFamily="18" charset="2"/>
              </a:rPr>
              <a:t>/ </a:t>
            </a:r>
            <a:r>
              <a:rPr lang="en-US" altLang="en-US">
                <a:sym typeface="Symbol" panose="05050102010706020507" pitchFamily="18" charset="2"/>
              </a:rPr>
              <a:t>2.</a:t>
            </a:r>
          </a:p>
          <a:p>
            <a:pPr lvl="2"/>
            <a:endParaRPr lang="en-US" altLang="en-US" sz="1200">
              <a:sym typeface="Symbol" panose="05050102010706020507" pitchFamily="18" charset="2"/>
            </a:endParaRPr>
          </a:p>
        </p:txBody>
      </p:sp>
      <p:sp>
        <p:nvSpPr>
          <p:cNvPr id="499714" name="Rectangle 2">
            <a:extLst>
              <a:ext uri="{FF2B5EF4-FFF2-40B4-BE49-F238E27FC236}">
                <a16:creationId xmlns:a16="http://schemas.microsoft.com/office/drawing/2014/main" id="{C897B721-DA5B-48DB-89C5-0ECC40E42E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Selection Size Estimation</a:t>
            </a:r>
          </a:p>
        </p:txBody>
      </p:sp>
      <p:graphicFrame>
        <p:nvGraphicFramePr>
          <p:cNvPr id="75780" name="Object 2">
            <a:extLst>
              <a:ext uri="{FF2B5EF4-FFF2-40B4-BE49-F238E27FC236}">
                <a16:creationId xmlns:a16="http://schemas.microsoft.com/office/drawing/2014/main" id="{51A7D16A-0EF1-42C9-84D1-BB8084DBD575}"/>
              </a:ext>
            </a:extLst>
          </p:cNvPr>
          <p:cNvGraphicFramePr>
            <a:graphicFrameLocks noGrp="1" noChangeAspect="1"/>
          </p:cNvGraphicFramePr>
          <p:nvPr>
            <p:ph idx="1"/>
          </p:nvPr>
        </p:nvGraphicFramePr>
        <p:xfrm>
          <a:off x="2805764" y="2775860"/>
          <a:ext cx="1625318" cy="447923"/>
        </p:xfrm>
        <a:graphic>
          <a:graphicData uri="http://schemas.openxmlformats.org/presentationml/2006/ole">
            <mc:AlternateContent xmlns:mc="http://schemas.openxmlformats.org/markup-compatibility/2006">
              <mc:Choice xmlns:v="urn:schemas-microsoft-com:vml" Requires="v">
                <p:oleObj name="Equation" r:id="rId3" imgW="1612900" imgH="444500" progId="Equation.3">
                  <p:embed/>
                </p:oleObj>
              </mc:Choice>
              <mc:Fallback>
                <p:oleObj name="Equation" r:id="rId3" imgW="1612900" imgH="444500" progId="Equation.3">
                  <p:embed/>
                  <p:pic>
                    <p:nvPicPr>
                      <p:cNvPr id="75780" name="Object 2">
                        <a:extLst>
                          <a:ext uri="{FF2B5EF4-FFF2-40B4-BE49-F238E27FC236}">
                            <a16:creationId xmlns:a16="http://schemas.microsoft.com/office/drawing/2014/main" id="{51A7D16A-0EF1-42C9-84D1-BB8084DBD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764" y="2775860"/>
                        <a:ext cx="1625318" cy="447923"/>
                      </a:xfrm>
                      <a:prstGeom prst="rect">
                        <a:avLst/>
                      </a:prstGeom>
                      <a:noFill/>
                      <a:ln>
                        <a:noFill/>
                      </a:ln>
                      <a:effec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Transactions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Lecture_11_Module_II_NoSQL_4		© Donald F. Ferguson, 2023</a:t>
            </a:r>
            <a:endParaRPr lang="en-US" altLang="en-US" sz="800" i="1" dirty="0">
              <a:solidFill>
                <a:schemeClr val="bg1"/>
              </a:solidFill>
            </a:endParaRPr>
          </a:p>
        </p:txBody>
      </p:sp>
    </p:spTree>
    <p:extLst>
      <p:ext uri="{BB962C8B-B14F-4D97-AF65-F5344CB8AC3E}">
        <p14:creationId xmlns:p14="http://schemas.microsoft.com/office/powerpoint/2010/main" val="4248338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3" name="TextBox 9">
            <a:extLst>
              <a:ext uri="{FF2B5EF4-FFF2-40B4-BE49-F238E27FC236}">
                <a16:creationId xmlns:a16="http://schemas.microsoft.com/office/drawing/2014/main" id="{A4F956C5-AB45-C8C1-0D70-8BC28F9DF67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615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178206" y="1993048"/>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5" name="Rectangle 14">
            <a:extLst>
              <a:ext uri="{FF2B5EF4-FFF2-40B4-BE49-F238E27FC236}">
                <a16:creationId xmlns:a16="http://schemas.microsoft.com/office/drawing/2014/main" id="{26A8D42C-D80C-F52D-0239-D6E8AED307D0}"/>
              </a:ext>
            </a:extLst>
          </p:cNvPr>
          <p:cNvSpPr/>
          <p:nvPr/>
        </p:nvSpPr>
        <p:spPr>
          <a:xfrm>
            <a:off x="4214554" y="58585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266648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Core Transaction Concept is ACID Properties</a:t>
            </a:r>
          </a:p>
        </p:txBody>
      </p:sp>
      <p:graphicFrame>
        <p:nvGraphicFramePr>
          <p:cNvPr id="4" name="Diagram 3"/>
          <p:cNvGraphicFramePr/>
          <p:nvPr/>
        </p:nvGraphicFramePr>
        <p:xfrm>
          <a:off x="465120" y="971550"/>
          <a:ext cx="7806906" cy="36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FD3B0C56-F918-1545-987A-5A07DFD5DACE}"/>
              </a:ext>
            </a:extLst>
          </p:cNvPr>
          <p:cNvSpPr/>
          <p:nvPr/>
        </p:nvSpPr>
        <p:spPr>
          <a:xfrm>
            <a:off x="12970" y="565334"/>
            <a:ext cx="3688830"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a:t>
            </a:r>
            <a:r>
              <a:rPr kumimoji="0" lang="en-US" alt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slideplayer.com</a:t>
            </a:r>
            <a:r>
              <a:rPr kumimoji="0" lang="en-US" alt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/slide/9307681</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7481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20000"/>
              </a:lnSpc>
              <a:spcBef>
                <a:spcPts val="0"/>
              </a:spcBef>
              <a:spcAft>
                <a:spcPts val="200"/>
              </a:spcAft>
              <a:buNone/>
            </a:pPr>
            <a:r>
              <a:rPr lang="en-US" sz="1400" dirty="0"/>
              <a:t>A </a:t>
            </a:r>
            <a:r>
              <a:rPr lang="en-US" sz="1400" i="1" dirty="0"/>
              <a:t>transaction</a:t>
            </a:r>
            <a:r>
              <a:rPr lang="en-US" sz="1400" dirty="0"/>
              <a:t> is a very small unit of a program and it may contain several low-level tasks. A transaction in a database system must maintain </a:t>
            </a:r>
            <a:r>
              <a:rPr lang="en-US" sz="1400" b="1" dirty="0"/>
              <a:t>A</a:t>
            </a:r>
            <a:r>
              <a:rPr lang="en-US" sz="1400" dirty="0"/>
              <a:t>tomicity, </a:t>
            </a:r>
            <a:r>
              <a:rPr lang="en-US" sz="1400" b="1" dirty="0"/>
              <a:t>C</a:t>
            </a:r>
            <a:r>
              <a:rPr lang="en-US" sz="1400" dirty="0"/>
              <a:t>onsistency, </a:t>
            </a:r>
            <a:r>
              <a:rPr lang="en-US" sz="1400" b="1" dirty="0"/>
              <a:t>I</a:t>
            </a:r>
            <a:r>
              <a:rPr lang="en-US" sz="1400" dirty="0"/>
              <a:t>solation, and </a:t>
            </a:r>
            <a:r>
              <a:rPr lang="en-US" sz="1400" b="1" dirty="0"/>
              <a:t>D</a:t>
            </a:r>
            <a:r>
              <a:rPr lang="en-US" sz="1400" dirty="0"/>
              <a:t>urability − commonly known as ACID properties − in order to ensure accuracy, completeness, and data integrity.</a:t>
            </a:r>
          </a:p>
          <a:p>
            <a:pPr>
              <a:lnSpc>
                <a:spcPct val="120000"/>
              </a:lnSpc>
              <a:spcBef>
                <a:spcPts val="0"/>
              </a:spcBef>
              <a:spcAft>
                <a:spcPts val="200"/>
              </a:spcAft>
            </a:pPr>
            <a:r>
              <a:rPr lang="en-US" sz="1200" b="1" dirty="0"/>
              <a:t>Atomicity</a:t>
            </a:r>
            <a:r>
              <a:rPr lang="en-US" sz="1200" dirty="0"/>
              <a:t> − This property states that a transaction must be treated as an atomic unit, that is, either all of its operations are executed or none. There must be no state in a database where a transaction is left partially completed. States should be defined either before the execution of the transaction or after the execution/abortion/failure of the transaction.</a:t>
            </a:r>
          </a:p>
          <a:p>
            <a:pPr>
              <a:lnSpc>
                <a:spcPct val="120000"/>
              </a:lnSpc>
              <a:spcBef>
                <a:spcPts val="0"/>
              </a:spcBef>
              <a:spcAft>
                <a:spcPts val="200"/>
              </a:spcAft>
            </a:pPr>
            <a:r>
              <a:rPr lang="en-US" sz="1200" b="1" dirty="0"/>
              <a:t>Consistency</a:t>
            </a:r>
            <a:r>
              <a:rPr lang="en-US" sz="1200" dirty="0"/>
              <a:t> − The database must remain in a consistent state after any transaction. No transaction should have any adverse effect on the data residing in the database. If the database was in a consistent state before the execution of a transaction, it must remain consistent after the execution of the transaction as well.</a:t>
            </a:r>
          </a:p>
          <a:p>
            <a:pPr>
              <a:lnSpc>
                <a:spcPct val="120000"/>
              </a:lnSpc>
              <a:spcBef>
                <a:spcPts val="0"/>
              </a:spcBef>
              <a:spcAft>
                <a:spcPts val="200"/>
              </a:spcAft>
            </a:pPr>
            <a:r>
              <a:rPr lang="en-US" sz="1200" b="1" dirty="0"/>
              <a:t>Durability</a:t>
            </a:r>
            <a:r>
              <a:rPr lang="en-US" sz="1200" dirty="0"/>
              <a:t> − The database should be durable enough to hold all its latest updates even if the system fails or restarts. If a transaction updates a chunk of data in a database and commits, then the database will hold the modified data. If a transaction commits but the system fails before the data could be written on to the disk, then that data will be updated once the system springs back into action.</a:t>
            </a:r>
          </a:p>
          <a:p>
            <a:pPr>
              <a:lnSpc>
                <a:spcPct val="120000"/>
              </a:lnSpc>
              <a:spcBef>
                <a:spcPts val="0"/>
              </a:spcBef>
              <a:spcAft>
                <a:spcPts val="200"/>
              </a:spcAft>
            </a:pPr>
            <a:r>
              <a:rPr lang="en-US" sz="1200" b="1" dirty="0"/>
              <a:t>Isolation</a:t>
            </a:r>
            <a:r>
              <a:rPr lang="en-US" sz="1200" dirty="0"/>
              <a:t> − In a database system where more than one transaction are being executed simultaneously and in parallel, the property of isolation states that all the transactions will be carried out and executed as if it is the only transaction in the system. No transaction will affect the existence of any other transaction.</a:t>
            </a:r>
          </a:p>
          <a:p>
            <a:pPr>
              <a:lnSpc>
                <a:spcPct val="120000"/>
              </a:lnSpc>
              <a:spcBef>
                <a:spcPts val="0"/>
              </a:spcBef>
              <a:spcAft>
                <a:spcPts val="200"/>
              </a:spcAft>
            </a:pPr>
            <a:endParaRPr lang="en-US" sz="1050" dirty="0"/>
          </a:p>
        </p:txBody>
      </p:sp>
      <p:sp>
        <p:nvSpPr>
          <p:cNvPr id="2" name="Title 1"/>
          <p:cNvSpPr>
            <a:spLocks noGrp="1"/>
          </p:cNvSpPr>
          <p:nvPr>
            <p:ph type="title"/>
          </p:nvPr>
        </p:nvSpPr>
        <p:spPr/>
        <p:txBody>
          <a:bodyPr/>
          <a:lstStyle/>
          <a:p>
            <a:r>
              <a:rPr lang="en-US" sz="2400" dirty="0"/>
              <a:t>ACID Properties </a:t>
            </a:r>
            <a:r>
              <a:rPr lang="en-US" sz="1600" dirty="0"/>
              <a:t>(</a:t>
            </a:r>
            <a:r>
              <a:rPr lang="en-US" sz="1600" dirty="0" err="1"/>
              <a:t>httpwww.tutorialspoint.com</a:t>
            </a:r>
            <a:r>
              <a:rPr lang="en-US" sz="1600" dirty="0"/>
              <a:t>/</a:t>
            </a:r>
            <a:r>
              <a:rPr lang="en-US" sz="1600" dirty="0" err="1"/>
              <a:t>dbms</a:t>
            </a:r>
            <a:r>
              <a:rPr lang="en-US" sz="1600" dirty="0"/>
              <a:t>/</a:t>
            </a:r>
            <a:r>
              <a:rPr lang="en-US" sz="1600" dirty="0" err="1"/>
              <a:t>dbms_transaction.htm</a:t>
            </a:r>
            <a:r>
              <a:rPr lang="en-US" sz="1600" dirty="0"/>
              <a:t>)</a:t>
            </a:r>
          </a:p>
        </p:txBody>
      </p:sp>
    </p:spTree>
    <p:extLst>
      <p:ext uri="{BB962C8B-B14F-4D97-AF65-F5344CB8AC3E}">
        <p14:creationId xmlns:p14="http://schemas.microsoft.com/office/powerpoint/2010/main" val="1886286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Concept</a:t>
            </a:r>
          </a:p>
        </p:txBody>
      </p:sp>
      <p:sp>
        <p:nvSpPr>
          <p:cNvPr id="6147" name="Rectangle 3"/>
          <p:cNvSpPr>
            <a:spLocks noGrp="1" noChangeArrowheads="1"/>
          </p:cNvSpPr>
          <p:nvPr>
            <p:ph idx="1"/>
          </p:nvPr>
        </p:nvSpPr>
        <p:spPr>
          <a:xfrm>
            <a:off x="3048000" y="742950"/>
            <a:ext cx="5845946" cy="4025979"/>
          </a:xfrm>
        </p:spPr>
        <p:txBody>
          <a:bodyPr/>
          <a:lstStyle/>
          <a:p>
            <a:r>
              <a:rPr lang="en-US" altLang="en-US" dirty="0"/>
              <a:t>A </a:t>
            </a:r>
            <a:r>
              <a:rPr lang="en-US" altLang="en-US" b="1" dirty="0">
                <a:solidFill>
                  <a:srgbClr val="000099"/>
                </a:solidFill>
              </a:rPr>
              <a:t>transaction</a:t>
            </a:r>
            <a:r>
              <a:rPr lang="en-US" altLang="en-US" i="1" dirty="0"/>
              <a:t> </a:t>
            </a:r>
            <a:r>
              <a:rPr lang="en-US" altLang="en-US" dirty="0"/>
              <a:t>is a </a:t>
            </a:r>
            <a:r>
              <a:rPr lang="en-US" altLang="en-US" i="1" dirty="0"/>
              <a:t>unit </a:t>
            </a:r>
            <a:r>
              <a:rPr lang="en-US" altLang="en-US" dirty="0"/>
              <a:t>of program execution that accesses and  possibly updates various data items.</a:t>
            </a:r>
          </a:p>
          <a:p>
            <a:r>
              <a:rPr lang="en-US" altLang="en-US" dirty="0"/>
              <a:t>E.g., transaction to transfer $50 from account A to account B:</a:t>
            </a:r>
          </a:p>
          <a:p>
            <a:pPr lvl="1">
              <a:buFont typeface="Monotype Sorts" charset="2"/>
              <a:buNone/>
            </a:pPr>
            <a:r>
              <a:rPr lang="en-US" altLang="en-US" sz="1200" dirty="0"/>
              <a:t>BEGIN TRANSACTION {</a:t>
            </a:r>
          </a:p>
          <a:p>
            <a:pPr lvl="1">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p>
          <a:p>
            <a:pPr lvl="1">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marL="571500" lvl="1" indent="-228600">
              <a:buFont typeface="Monotype Sorts" charset="2"/>
              <a:buAutoNum type="arabicPeriod" startAt="6"/>
            </a:pPr>
            <a:r>
              <a:rPr lang="en-US" altLang="en-US" sz="1200" b="1" dirty="0"/>
              <a:t>write</a:t>
            </a:r>
            <a:r>
              <a:rPr lang="en-US" altLang="en-US" sz="1200" dirty="0"/>
              <a:t>(</a:t>
            </a:r>
            <a:r>
              <a:rPr lang="en-US" altLang="en-US" sz="1200" i="1" dirty="0"/>
              <a:t>B)</a:t>
            </a:r>
          </a:p>
          <a:p>
            <a:pPr marL="342900" lvl="1" indent="0">
              <a:buNone/>
            </a:pPr>
            <a:r>
              <a:rPr lang="en-US" altLang="en-US" sz="1200" i="1" dirty="0"/>
              <a:t>COMMIT or ROLLBACK }</a:t>
            </a:r>
            <a:endParaRPr lang="en-US" altLang="en-US" dirty="0"/>
          </a:p>
          <a:p>
            <a:r>
              <a:rPr lang="en-US" altLang="en-US" dirty="0"/>
              <a:t>Two main issues to deal with:</a:t>
            </a:r>
          </a:p>
          <a:p>
            <a:pPr lvl="1"/>
            <a:r>
              <a:rPr lang="en-US" altLang="en-US" dirty="0"/>
              <a:t>Failures of various kinds, such as hardware failures and system crashes</a:t>
            </a:r>
          </a:p>
          <a:p>
            <a:pPr lvl="1"/>
            <a:r>
              <a:rPr lang="en-US" altLang="en-US" dirty="0"/>
              <a:t>Concurrent execution of multiple transactions</a:t>
            </a:r>
          </a:p>
        </p:txBody>
      </p:sp>
      <p:sp>
        <p:nvSpPr>
          <p:cNvPr id="3" name="Rectangle 2">
            <a:extLst>
              <a:ext uri="{FF2B5EF4-FFF2-40B4-BE49-F238E27FC236}">
                <a16:creationId xmlns:a16="http://schemas.microsoft.com/office/drawing/2014/main" id="{00E689A5-7648-1A4E-80DB-95410A690BE5}"/>
              </a:ext>
            </a:extLst>
          </p:cNvPr>
          <p:cNvSpPr/>
          <p:nvPr/>
        </p:nvSpPr>
        <p:spPr>
          <a:xfrm>
            <a:off x="-228600" y="1524832"/>
            <a:ext cx="2819400" cy="2462213"/>
          </a:xfrm>
          <a:prstGeom prst="rect">
            <a:avLst/>
          </a:prstGeom>
        </p:spPr>
        <p:txBody>
          <a:bodyPr wrap="square">
            <a:spAutoFit/>
          </a:bodyPr>
          <a:lstStyle/>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BEGIN TRANSACTION {</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1.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2.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3"/>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A</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4.	</a:t>
            </a: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read</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p>
          <a:p>
            <a:pPr marL="457200" marR="0" lvl="1" indent="0" algn="l" defTabSz="457200" rtl="0" eaLnBrk="1" fontAlgn="base" latinLnBrk="0" hangingPunct="1">
              <a:lnSpc>
                <a:spcPct val="100000"/>
              </a:lnSpc>
              <a:spcBef>
                <a:spcPct val="0"/>
              </a:spcBef>
              <a:spcAft>
                <a:spcPct val="0"/>
              </a:spcAft>
              <a:buClrTx/>
              <a:buSzTx/>
              <a:buFont typeface="Monotype Sorts" charset="2"/>
              <a:buNone/>
              <a:tabLst/>
              <a:defRPr/>
            </a:pP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 </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 + </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50</a:t>
            </a:r>
          </a:p>
          <a:p>
            <a:pPr marL="571500" marR="0" lvl="1" indent="-228600" algn="l" defTabSz="457200" rtl="0" eaLnBrk="1" fontAlgn="base" latinLnBrk="0" hangingPunct="1">
              <a:lnSpc>
                <a:spcPct val="100000"/>
              </a:lnSpc>
              <a:spcBef>
                <a:spcPct val="0"/>
              </a:spcBef>
              <a:spcAft>
                <a:spcPct val="0"/>
              </a:spcAft>
              <a:buClrTx/>
              <a:buSzTx/>
              <a:buFont typeface="Monotype Sorts" charset="2"/>
              <a:buAutoNum type="arabicPeriod" startAt="6"/>
              <a:tabLst/>
              <a:defRPr/>
            </a:pPr>
            <a:r>
              <a:rPr kumimoji="0" lang="en-US" altLang="en-US" sz="1800" b="1" i="0" u="none" strike="noStrike" kern="1200" cap="none" spc="0" normalizeH="0" baseline="0" noProof="0" dirty="0">
                <a:ln>
                  <a:noFill/>
                </a:ln>
                <a:solidFill>
                  <a:srgbClr val="000000"/>
                </a:solidFill>
                <a:effectLst/>
                <a:uLnTx/>
                <a:uFillTx/>
                <a:latin typeface="Calibri" charset="0"/>
                <a:ea typeface="ＭＳ Ｐゴシック" charset="-128"/>
                <a:cs typeface="+mn-cs"/>
              </a:rPr>
              <a:t>write</a:t>
            </a:r>
            <a:r>
              <a:rPr kumimoji="0" lang="en-US" alt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t>
            </a: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B)</a:t>
            </a:r>
          </a:p>
          <a:p>
            <a:pPr marL="342900" marR="0" lvl="1" indent="0" algn="l" defTabSz="457200" rtl="0" eaLnBrk="1" fontAlgn="base" latinLnBrk="0" hangingPunct="1">
              <a:lnSpc>
                <a:spcPct val="100000"/>
              </a:lnSpc>
              <a:spcBef>
                <a:spcPct val="0"/>
              </a:spcBef>
              <a:spcAft>
                <a:spcPct val="0"/>
              </a:spcAft>
              <a:buClrTx/>
              <a:buSzTx/>
              <a:buFontTx/>
              <a:buNone/>
              <a:tabLst/>
              <a:defRPr/>
            </a:pPr>
            <a:r>
              <a:rPr kumimoji="0" lang="en-US" altLang="en-US" sz="1800" b="0" i="1" u="none" strike="noStrike" kern="1200" cap="none" spc="0" normalizeH="0" baseline="0" noProof="0" dirty="0">
                <a:ln>
                  <a:noFill/>
                </a:ln>
                <a:solidFill>
                  <a:srgbClr val="000000"/>
                </a:solidFill>
                <a:effectLst/>
                <a:uLnTx/>
                <a:uFillTx/>
                <a:latin typeface="Calibri" charset="0"/>
                <a:ea typeface="ＭＳ Ｐゴシック" charset="-128"/>
                <a:cs typeface="+mn-cs"/>
              </a:rPr>
              <a:t>COMMIT or ROLLBACK }</a:t>
            </a:r>
            <a:endParaRPr kumimoji="0" lang="en-US" altLang="en-US" sz="28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63223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a:t>
            </a:r>
          </a:p>
        </p:txBody>
      </p:sp>
      <p:sp>
        <p:nvSpPr>
          <p:cNvPr id="7171" name="Rectangle 3"/>
          <p:cNvSpPr>
            <a:spLocks noGrp="1" noChangeArrowheads="1"/>
          </p:cNvSpPr>
          <p:nvPr>
            <p:ph idx="1"/>
          </p:nvPr>
        </p:nvSpPr>
        <p:spPr>
          <a:xfrm>
            <a:off x="1622395" y="826873"/>
            <a:ext cx="5879237" cy="4025979"/>
          </a:xfrm>
        </p:spPr>
        <p:txBody>
          <a:bodyPr/>
          <a:lstStyle/>
          <a:p>
            <a:r>
              <a:rPr lang="en-US" altLang="en-US" sz="1200" dirty="0"/>
              <a:t>Transaction to transfer $50 from account A to account B:</a:t>
            </a:r>
          </a:p>
          <a:p>
            <a:pPr lvl="1">
              <a:buFont typeface="Monotype Sorts" charset="2"/>
              <a:buNone/>
            </a:pPr>
            <a:r>
              <a:rPr lang="en-US" altLang="en-US" sz="1050" dirty="0"/>
              <a:t>1.	</a:t>
            </a:r>
            <a:r>
              <a:rPr lang="en-US" altLang="en-US" sz="1050" b="1" dirty="0"/>
              <a:t>read</a:t>
            </a:r>
            <a:r>
              <a:rPr lang="en-US" altLang="en-US" sz="1050" dirty="0"/>
              <a:t>(</a:t>
            </a:r>
            <a:r>
              <a:rPr lang="en-US" altLang="en-US" sz="1050" i="1" dirty="0"/>
              <a:t>A</a:t>
            </a:r>
            <a:r>
              <a:rPr lang="en-US" altLang="en-US" sz="1050" dirty="0"/>
              <a:t>)</a:t>
            </a:r>
          </a:p>
          <a:p>
            <a:pPr lvl="1">
              <a:buFont typeface="Monotype Sorts" charset="2"/>
              <a:buNone/>
            </a:pPr>
            <a:r>
              <a:rPr lang="en-US" altLang="en-US" sz="1050" dirty="0"/>
              <a:t>2.	</a:t>
            </a:r>
            <a:r>
              <a:rPr lang="en-US" altLang="en-US" sz="1050" i="1" dirty="0"/>
              <a:t>A</a:t>
            </a:r>
            <a:r>
              <a:rPr lang="en-US" altLang="en-US" sz="1050" dirty="0"/>
              <a:t> := </a:t>
            </a:r>
            <a:r>
              <a:rPr lang="en-US" altLang="en-US" sz="1050" i="1" dirty="0"/>
              <a:t>A – </a:t>
            </a:r>
            <a:r>
              <a:rPr lang="en-US" altLang="en-US" sz="1050" dirty="0"/>
              <a:t>50</a:t>
            </a:r>
          </a:p>
          <a:p>
            <a:pPr lvl="1">
              <a:buFont typeface="Monotype Sorts" charset="2"/>
              <a:buNone/>
            </a:pPr>
            <a:r>
              <a:rPr lang="en-US" altLang="en-US" sz="1050" dirty="0"/>
              <a:t>3.	</a:t>
            </a:r>
            <a:r>
              <a:rPr lang="en-US" altLang="en-US" sz="1050" b="1" dirty="0"/>
              <a:t>write</a:t>
            </a:r>
            <a:r>
              <a:rPr lang="en-US" altLang="en-US" sz="1050" dirty="0"/>
              <a:t>(</a:t>
            </a:r>
            <a:r>
              <a:rPr lang="en-US" altLang="en-US" sz="1050" i="1" dirty="0"/>
              <a:t>A</a:t>
            </a:r>
            <a:r>
              <a:rPr lang="en-US" altLang="en-US" sz="1050" dirty="0"/>
              <a:t>)</a:t>
            </a:r>
          </a:p>
          <a:p>
            <a:pPr lvl="1">
              <a:buFont typeface="Monotype Sorts" charset="2"/>
              <a:buNone/>
            </a:pPr>
            <a:r>
              <a:rPr lang="en-US" altLang="en-US" sz="1050" dirty="0"/>
              <a:t>4.	</a:t>
            </a:r>
            <a:r>
              <a:rPr lang="en-US" altLang="en-US" sz="1050" b="1" dirty="0"/>
              <a:t>read</a:t>
            </a:r>
            <a:r>
              <a:rPr lang="en-US" altLang="en-US" sz="1050" dirty="0"/>
              <a:t>(</a:t>
            </a:r>
            <a:r>
              <a:rPr lang="en-US" altLang="en-US" sz="1050" i="1" dirty="0"/>
              <a:t>B</a:t>
            </a:r>
            <a:r>
              <a:rPr lang="en-US" altLang="en-US" sz="1050" dirty="0"/>
              <a:t>)</a:t>
            </a:r>
          </a:p>
          <a:p>
            <a:pPr lvl="1">
              <a:buFont typeface="Monotype Sorts" charset="2"/>
              <a:buNone/>
            </a:pPr>
            <a:r>
              <a:rPr lang="en-US" altLang="en-US" sz="1050" dirty="0"/>
              <a:t>5.	</a:t>
            </a:r>
            <a:r>
              <a:rPr lang="en-US" altLang="en-US" sz="1050" i="1" dirty="0"/>
              <a:t>B</a:t>
            </a:r>
            <a:r>
              <a:rPr lang="en-US" altLang="en-US" sz="1050" dirty="0"/>
              <a:t> := </a:t>
            </a:r>
            <a:r>
              <a:rPr lang="en-US" altLang="en-US" sz="1050" i="1" dirty="0"/>
              <a:t>B + </a:t>
            </a:r>
            <a:r>
              <a:rPr lang="en-US" altLang="en-US" sz="1050" dirty="0"/>
              <a:t>50</a:t>
            </a:r>
          </a:p>
          <a:p>
            <a:pPr lvl="1">
              <a:buFont typeface="Monotype Sorts" charset="2"/>
              <a:buNone/>
            </a:pPr>
            <a:r>
              <a:rPr lang="en-US" altLang="en-US" sz="1050" dirty="0"/>
              <a:t>6.	</a:t>
            </a:r>
            <a:r>
              <a:rPr lang="en-US" altLang="en-US" sz="1050" b="1" dirty="0"/>
              <a:t>write</a:t>
            </a:r>
            <a:r>
              <a:rPr lang="en-US" altLang="en-US" sz="1050" dirty="0"/>
              <a:t>(</a:t>
            </a:r>
            <a:r>
              <a:rPr lang="en-US" altLang="en-US" sz="1050" i="1" dirty="0"/>
              <a:t>B)</a:t>
            </a:r>
          </a:p>
          <a:p>
            <a:r>
              <a:rPr lang="en-US" altLang="en-US" sz="1200" b="1" dirty="0">
                <a:solidFill>
                  <a:srgbClr val="000099"/>
                </a:solidFill>
              </a:rPr>
              <a:t>Atomicity requirement</a:t>
            </a:r>
            <a:r>
              <a:rPr lang="en-US" altLang="en-US" sz="1200" dirty="0"/>
              <a:t> </a:t>
            </a:r>
          </a:p>
          <a:p>
            <a:pPr lvl="1"/>
            <a:r>
              <a:rPr lang="en-US" altLang="en-US" sz="1200" dirty="0"/>
              <a:t>If the transaction fails after step 3 and before step 6, money will be </a:t>
            </a:r>
            <a:r>
              <a:rPr lang="ja-JP" altLang="en-US" sz="1200" dirty="0"/>
              <a:t>“</a:t>
            </a:r>
            <a:r>
              <a:rPr lang="en-US" altLang="ja-JP" sz="1200" dirty="0"/>
              <a:t>lost</a:t>
            </a:r>
            <a:r>
              <a:rPr lang="ja-JP" altLang="en-US" sz="1200" dirty="0"/>
              <a:t>”</a:t>
            </a:r>
            <a:r>
              <a:rPr lang="en-US" altLang="ja-JP" sz="1200" dirty="0"/>
              <a:t> leading to an inconsistent database state</a:t>
            </a:r>
          </a:p>
          <a:p>
            <a:pPr lvl="2"/>
            <a:r>
              <a:rPr lang="en-US" altLang="en-US" sz="1200" dirty="0"/>
              <a:t>Failure could be due to software or hardware</a:t>
            </a:r>
          </a:p>
          <a:p>
            <a:pPr lvl="1"/>
            <a:r>
              <a:rPr lang="en-US" altLang="en-US" sz="1200" dirty="0"/>
              <a:t>The system should ensure that updates of a partially executed transaction are not reflected in the database</a:t>
            </a:r>
          </a:p>
          <a:p>
            <a:r>
              <a:rPr lang="en-US" altLang="en-US" sz="1200" b="1" dirty="0">
                <a:solidFill>
                  <a:srgbClr val="000099"/>
                </a:solidFill>
              </a:rPr>
              <a:t>Durability requirement</a:t>
            </a:r>
            <a:r>
              <a:rPr lang="en-US" altLang="en-US" sz="1200" dirty="0"/>
              <a:t> — once the user has been notified that the transaction has completed (i.e., the transfer of the $50 has taken place), the updates to the database by the transaction must persist even if there are software or hardware failures.</a:t>
            </a:r>
          </a:p>
        </p:txBody>
      </p:sp>
      <p:sp>
        <p:nvSpPr>
          <p:cNvPr id="2" name="Oval 1">
            <a:extLst>
              <a:ext uri="{FF2B5EF4-FFF2-40B4-BE49-F238E27FC236}">
                <a16:creationId xmlns:a16="http://schemas.microsoft.com/office/drawing/2014/main" id="{0DD8F88D-A1C0-0747-88F1-6ABD2ECDDFA2}"/>
              </a:ext>
            </a:extLst>
          </p:cNvPr>
          <p:cNvSpPr/>
          <p:nvPr/>
        </p:nvSpPr>
        <p:spPr bwMode="auto">
          <a:xfrm>
            <a:off x="54102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B</a:t>
            </a:r>
          </a:p>
        </p:txBody>
      </p:sp>
      <p:sp>
        <p:nvSpPr>
          <p:cNvPr id="5" name="Oval 4">
            <a:extLst>
              <a:ext uri="{FF2B5EF4-FFF2-40B4-BE49-F238E27FC236}">
                <a16:creationId xmlns:a16="http://schemas.microsoft.com/office/drawing/2014/main" id="{78A469CF-F853-8E4D-A6ED-27942F21E704}"/>
              </a:ext>
            </a:extLst>
          </p:cNvPr>
          <p:cNvSpPr/>
          <p:nvPr/>
        </p:nvSpPr>
        <p:spPr bwMode="auto">
          <a:xfrm>
            <a:off x="6092750" y="1508598"/>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6" name="Oval 5">
            <a:extLst>
              <a:ext uri="{FF2B5EF4-FFF2-40B4-BE49-F238E27FC236}">
                <a16:creationId xmlns:a16="http://schemas.microsoft.com/office/drawing/2014/main" id="{B4412886-89E3-794D-9751-F9435C9A6488}"/>
              </a:ext>
            </a:extLst>
          </p:cNvPr>
          <p:cNvSpPr/>
          <p:nvPr/>
        </p:nvSpPr>
        <p:spPr bwMode="auto">
          <a:xfrm>
            <a:off x="677530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7" name="Oval 6">
            <a:extLst>
              <a:ext uri="{FF2B5EF4-FFF2-40B4-BE49-F238E27FC236}">
                <a16:creationId xmlns:a16="http://schemas.microsoft.com/office/drawing/2014/main" id="{B789AD94-67F5-F943-921C-C8DF74AB0478}"/>
              </a:ext>
            </a:extLst>
          </p:cNvPr>
          <p:cNvSpPr/>
          <p:nvPr/>
        </p:nvSpPr>
        <p:spPr bwMode="auto">
          <a:xfrm>
            <a:off x="7501632"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endParaRPr>
          </a:p>
        </p:txBody>
      </p:sp>
      <p:sp>
        <p:nvSpPr>
          <p:cNvPr id="8" name="Oval 7">
            <a:extLst>
              <a:ext uri="{FF2B5EF4-FFF2-40B4-BE49-F238E27FC236}">
                <a16:creationId xmlns:a16="http://schemas.microsoft.com/office/drawing/2014/main" id="{077E5FA4-7FD3-E242-8D22-A165B26AA2CA}"/>
              </a:ext>
            </a:extLst>
          </p:cNvPr>
          <p:cNvSpPr/>
          <p:nvPr/>
        </p:nvSpPr>
        <p:spPr bwMode="auto">
          <a:xfrm>
            <a:off x="8137950" y="1504950"/>
            <a:ext cx="381000" cy="381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a:t>
            </a:r>
          </a:p>
        </p:txBody>
      </p:sp>
      <p:sp>
        <p:nvSpPr>
          <p:cNvPr id="3" name="TextBox 2">
            <a:extLst>
              <a:ext uri="{FF2B5EF4-FFF2-40B4-BE49-F238E27FC236}">
                <a16:creationId xmlns:a16="http://schemas.microsoft.com/office/drawing/2014/main" id="{C92043F0-567A-0C40-AE4D-5A98B8AE03E7}"/>
              </a:ext>
            </a:extLst>
          </p:cNvPr>
          <p:cNvSpPr txBox="1"/>
          <p:nvPr/>
        </p:nvSpPr>
        <p:spPr>
          <a:xfrm>
            <a:off x="6875781" y="413659"/>
            <a:ext cx="29687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t>
            </a:r>
          </a:p>
        </p:txBody>
      </p:sp>
      <p:cxnSp>
        <p:nvCxnSpPr>
          <p:cNvPr id="9" name="Straight Arrow Connector 8">
            <a:extLst>
              <a:ext uri="{FF2B5EF4-FFF2-40B4-BE49-F238E27FC236}">
                <a16:creationId xmlns:a16="http://schemas.microsoft.com/office/drawing/2014/main" id="{A9358783-830B-6E4E-A722-183B74ACF591}"/>
              </a:ext>
            </a:extLst>
          </p:cNvPr>
          <p:cNvCxnSpPr>
            <a:cxnSpLocks/>
            <a:stCxn id="3" idx="2"/>
          </p:cNvCxnSpPr>
          <p:nvPr/>
        </p:nvCxnSpPr>
        <p:spPr bwMode="auto">
          <a:xfrm>
            <a:off x="7024219" y="782991"/>
            <a:ext cx="0" cy="188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Rounded Rectangle 11">
            <a:extLst>
              <a:ext uri="{FF2B5EF4-FFF2-40B4-BE49-F238E27FC236}">
                <a16:creationId xmlns:a16="http://schemas.microsoft.com/office/drawing/2014/main" id="{C5FF169E-070B-464A-AC1C-C34DDAD667BA}"/>
              </a:ext>
            </a:extLst>
          </p:cNvPr>
          <p:cNvSpPr/>
          <p:nvPr/>
        </p:nvSpPr>
        <p:spPr bwMode="auto">
          <a:xfrm>
            <a:off x="6775300" y="971550"/>
            <a:ext cx="5399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cxnSp>
        <p:nvCxnSpPr>
          <p:cNvPr id="14" name="Straight Arrow Connector 13">
            <a:extLst>
              <a:ext uri="{FF2B5EF4-FFF2-40B4-BE49-F238E27FC236}">
                <a16:creationId xmlns:a16="http://schemas.microsoft.com/office/drawing/2014/main" id="{D82C0D05-FA21-EF4F-BF63-EA8B35CABFFB}"/>
              </a:ext>
            </a:extLst>
          </p:cNvPr>
          <p:cNvCxnSpPr>
            <a:cxnSpLocks/>
          </p:cNvCxnSpPr>
          <p:nvPr/>
        </p:nvCxnSpPr>
        <p:spPr bwMode="auto">
          <a:xfrm>
            <a:off x="7024219" y="1143000"/>
            <a:ext cx="1662581" cy="3619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756747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528387" name="Rectangle 3"/>
          <p:cNvSpPr>
            <a:spLocks noGrp="1" noChangeArrowheads="1"/>
          </p:cNvSpPr>
          <p:nvPr>
            <p:ph idx="1"/>
          </p:nvPr>
        </p:nvSpPr>
        <p:spPr>
          <a:xfrm>
            <a:off x="1669002" y="826873"/>
            <a:ext cx="5759388" cy="4025979"/>
          </a:xfrm>
        </p:spPr>
        <p:txBody>
          <a:bodyPr/>
          <a:lstStyle/>
          <a:p>
            <a:r>
              <a:rPr lang="en-US" altLang="en-US" sz="1200" b="1" dirty="0">
                <a:solidFill>
                  <a:srgbClr val="000099"/>
                </a:solidFill>
              </a:rPr>
              <a:t>Consistency requirement</a:t>
            </a:r>
            <a:r>
              <a:rPr lang="en-US" altLang="en-US" sz="1200" dirty="0"/>
              <a:t> in above example:</a:t>
            </a:r>
          </a:p>
          <a:p>
            <a:pPr lvl="1"/>
            <a:r>
              <a:rPr lang="en-US" altLang="en-US" sz="1200" dirty="0"/>
              <a:t> The sum of A and B is unchanged by the execution of the transaction</a:t>
            </a:r>
          </a:p>
          <a:p>
            <a:r>
              <a:rPr lang="en-US" altLang="en-US" sz="1200" dirty="0"/>
              <a:t>In general, consistency requirements include </a:t>
            </a:r>
          </a:p>
          <a:p>
            <a:pPr lvl="1"/>
            <a:r>
              <a:rPr lang="en-US" altLang="en-US" sz="1200" dirty="0"/>
              <a:t>Explicitly specified integrity constraints such as primary keys and foreign keys</a:t>
            </a:r>
          </a:p>
          <a:p>
            <a:pPr lvl="1"/>
            <a:r>
              <a:rPr lang="en-US" altLang="en-US" sz="1200" dirty="0"/>
              <a:t>Implicit integrity constraints</a:t>
            </a:r>
          </a:p>
          <a:p>
            <a:pPr lvl="2"/>
            <a:r>
              <a:rPr lang="en-US" altLang="en-US" sz="1200" dirty="0"/>
              <a:t>e.g., sum of balances of all accounts, minus sum of loan amounts must equal value of cash-in-hand</a:t>
            </a:r>
          </a:p>
          <a:p>
            <a:pPr lvl="1"/>
            <a:r>
              <a:rPr lang="en-US" altLang="en-US" sz="1200" dirty="0"/>
              <a:t>A transaction must see a consistent database.</a:t>
            </a:r>
          </a:p>
          <a:p>
            <a:pPr lvl="1"/>
            <a:r>
              <a:rPr lang="en-US" altLang="en-US" sz="1200" dirty="0"/>
              <a:t>During transaction execution the database may be temporarily inconsistent.</a:t>
            </a:r>
          </a:p>
          <a:p>
            <a:pPr lvl="1"/>
            <a:r>
              <a:rPr lang="en-US" altLang="en-US" sz="1200" dirty="0"/>
              <a:t>When the transaction completes successfully the database must be consistent</a:t>
            </a:r>
          </a:p>
          <a:p>
            <a:pPr lvl="2"/>
            <a:r>
              <a:rPr lang="en-US" altLang="en-US" sz="1200" dirty="0"/>
              <a:t>Erroneous transaction logic can lead to inconsistency</a:t>
            </a:r>
          </a:p>
          <a:p>
            <a:pPr>
              <a:lnSpc>
                <a:spcPct val="80000"/>
              </a:lnSpc>
              <a:buFont typeface="Monotype Sorts" charset="2"/>
              <a:buNone/>
            </a:pPr>
            <a:endParaRPr lang="en-US" altLang="en-US" sz="1200" dirty="0"/>
          </a:p>
        </p:txBody>
      </p:sp>
    </p:spTree>
    <p:extLst>
      <p:ext uri="{BB962C8B-B14F-4D97-AF65-F5344CB8AC3E}">
        <p14:creationId xmlns:p14="http://schemas.microsoft.com/office/powerpoint/2010/main" val="3901123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8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8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838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8387">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83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838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838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Fund Transfer (Cont.)</a:t>
            </a:r>
          </a:p>
        </p:txBody>
      </p:sp>
      <p:sp>
        <p:nvSpPr>
          <p:cNvPr id="9219" name="Rectangle 3"/>
          <p:cNvSpPr>
            <a:spLocks noGrp="1" noChangeArrowheads="1"/>
          </p:cNvSpPr>
          <p:nvPr>
            <p:ph idx="1"/>
          </p:nvPr>
        </p:nvSpPr>
        <p:spPr>
          <a:xfrm>
            <a:off x="1662343" y="826873"/>
            <a:ext cx="5859263" cy="4025979"/>
          </a:xfrm>
        </p:spPr>
        <p:txBody>
          <a:bodyPr/>
          <a:lstStyle/>
          <a:p>
            <a:r>
              <a:rPr lang="en-US" altLang="en-US" b="1" dirty="0">
                <a:solidFill>
                  <a:srgbClr val="000099"/>
                </a:solidFill>
              </a:rPr>
              <a:t>Isolation requirement</a:t>
            </a:r>
            <a:r>
              <a:rPr lang="en-US" altLang="en-US" dirty="0"/>
              <a:t> — if between steps 3 and 6, another transaction T2 is allowed to access the partially updated database, it will see an inconsistent database (the sum  </a:t>
            </a:r>
            <a:r>
              <a:rPr lang="en-US" altLang="en-US" i="1" dirty="0"/>
              <a:t>A + B</a:t>
            </a:r>
            <a:r>
              <a:rPr lang="en-US" altLang="en-US" dirty="0"/>
              <a:t> will be less than it should be).</a:t>
            </a:r>
          </a:p>
          <a:p>
            <a:pPr marL="0" indent="0">
              <a:buNone/>
            </a:pPr>
            <a:br>
              <a:rPr lang="en-US" altLang="en-US" dirty="0"/>
            </a:br>
            <a:r>
              <a:rPr lang="en-US" altLang="en-US" dirty="0"/>
              <a:t>              </a:t>
            </a:r>
            <a:r>
              <a:rPr lang="en-US" altLang="en-US" b="1" dirty="0"/>
              <a:t>T1                                        T2</a:t>
            </a:r>
          </a:p>
          <a:p>
            <a:pPr lvl="1">
              <a:lnSpc>
                <a:spcPct val="90000"/>
              </a:lnSpc>
              <a:buFont typeface="Monotype Sorts" charset="2"/>
              <a:buNone/>
            </a:pPr>
            <a:r>
              <a:rPr lang="en-US" altLang="en-US" sz="1200" dirty="0"/>
              <a:t>1.	</a:t>
            </a:r>
            <a:r>
              <a:rPr lang="en-US" altLang="en-US" sz="1200" b="1" dirty="0"/>
              <a:t>read</a:t>
            </a:r>
            <a:r>
              <a:rPr lang="en-US" altLang="en-US" sz="1200" dirty="0"/>
              <a:t>(</a:t>
            </a:r>
            <a:r>
              <a:rPr lang="en-US" altLang="en-US" sz="1200" i="1" dirty="0"/>
              <a:t>A</a:t>
            </a:r>
            <a:r>
              <a:rPr lang="en-US" altLang="en-US" sz="1200" dirty="0"/>
              <a:t>)</a:t>
            </a:r>
          </a:p>
          <a:p>
            <a:pPr lvl="1">
              <a:lnSpc>
                <a:spcPct val="90000"/>
              </a:lnSpc>
              <a:buFont typeface="Monotype Sorts" charset="2"/>
              <a:buNone/>
            </a:pPr>
            <a:r>
              <a:rPr lang="en-US" altLang="en-US" sz="1200" dirty="0"/>
              <a:t>2.	</a:t>
            </a:r>
            <a:r>
              <a:rPr lang="en-US" altLang="en-US" sz="1200" i="1" dirty="0"/>
              <a:t>A</a:t>
            </a:r>
            <a:r>
              <a:rPr lang="en-US" altLang="en-US" sz="1200" dirty="0"/>
              <a:t> := </a:t>
            </a:r>
            <a:r>
              <a:rPr lang="en-US" altLang="en-US" sz="1200" i="1" dirty="0"/>
              <a:t>A – </a:t>
            </a:r>
            <a:r>
              <a:rPr lang="en-US" altLang="en-US" sz="1200" dirty="0"/>
              <a:t>50</a:t>
            </a:r>
          </a:p>
          <a:p>
            <a:pPr marL="571500" lvl="1" indent="-228600">
              <a:lnSpc>
                <a:spcPct val="90000"/>
              </a:lnSpc>
              <a:buFont typeface="Monotype Sorts" charset="2"/>
              <a:buAutoNum type="arabicPeriod" startAt="3"/>
            </a:pPr>
            <a:r>
              <a:rPr lang="en-US" altLang="en-US" sz="1200" b="1" dirty="0"/>
              <a:t>write</a:t>
            </a:r>
            <a:r>
              <a:rPr lang="en-US" altLang="en-US" sz="1200" dirty="0"/>
              <a:t>(</a:t>
            </a:r>
            <a:r>
              <a:rPr lang="en-US" altLang="en-US" sz="1200" i="1" dirty="0"/>
              <a:t>A</a:t>
            </a:r>
            <a:r>
              <a:rPr lang="en-US" altLang="en-US" sz="1200" dirty="0"/>
              <a:t>)</a:t>
            </a:r>
            <a:br>
              <a:rPr lang="en-US" altLang="en-US" sz="1200" dirty="0"/>
            </a:br>
            <a:r>
              <a:rPr lang="en-US" altLang="en-US" sz="1200" dirty="0"/>
              <a:t>                                     read(A)</a:t>
            </a:r>
          </a:p>
          <a:p>
            <a:pPr marL="2143125" lvl="7" indent="0">
              <a:lnSpc>
                <a:spcPct val="90000"/>
              </a:lnSpc>
              <a:buNone/>
            </a:pPr>
            <a:r>
              <a:rPr lang="en-US" altLang="en-US" sz="1200" dirty="0"/>
              <a:t>read(B)</a:t>
            </a:r>
            <a:br>
              <a:rPr lang="en-US" altLang="en-US" sz="1200" dirty="0"/>
            </a:br>
            <a:r>
              <a:rPr lang="en-US" altLang="en-US" sz="1200" dirty="0"/>
              <a:t>print(A+B)</a:t>
            </a:r>
          </a:p>
          <a:p>
            <a:pPr lvl="1">
              <a:lnSpc>
                <a:spcPct val="90000"/>
              </a:lnSpc>
              <a:buFont typeface="Monotype Sorts" charset="2"/>
              <a:buNone/>
            </a:pPr>
            <a:r>
              <a:rPr lang="en-US" altLang="en-US" sz="1200" dirty="0"/>
              <a:t>4.	</a:t>
            </a:r>
            <a:r>
              <a:rPr lang="en-US" altLang="en-US" sz="1200" b="1" dirty="0"/>
              <a:t>read</a:t>
            </a:r>
            <a:r>
              <a:rPr lang="en-US" altLang="en-US" sz="1200" dirty="0"/>
              <a:t>(</a:t>
            </a:r>
            <a:r>
              <a:rPr lang="en-US" altLang="en-US" sz="1200" i="1" dirty="0"/>
              <a:t>B</a:t>
            </a:r>
            <a:r>
              <a:rPr lang="en-US" altLang="en-US" sz="1200" dirty="0"/>
              <a:t>)</a:t>
            </a:r>
          </a:p>
          <a:p>
            <a:pPr lvl="1">
              <a:lnSpc>
                <a:spcPct val="90000"/>
              </a:lnSpc>
              <a:buFont typeface="Monotype Sorts" charset="2"/>
              <a:buNone/>
            </a:pPr>
            <a:r>
              <a:rPr lang="en-US" altLang="en-US" sz="1200" dirty="0"/>
              <a:t>5.	</a:t>
            </a:r>
            <a:r>
              <a:rPr lang="en-US" altLang="en-US" sz="1200" i="1" dirty="0"/>
              <a:t>B</a:t>
            </a:r>
            <a:r>
              <a:rPr lang="en-US" altLang="en-US" sz="1200" dirty="0"/>
              <a:t> := </a:t>
            </a:r>
            <a:r>
              <a:rPr lang="en-US" altLang="en-US" sz="1200" i="1" dirty="0"/>
              <a:t>B + </a:t>
            </a:r>
            <a:r>
              <a:rPr lang="en-US" altLang="en-US" sz="1200" dirty="0"/>
              <a:t>50</a:t>
            </a:r>
          </a:p>
          <a:p>
            <a:pPr lvl="1">
              <a:lnSpc>
                <a:spcPct val="90000"/>
              </a:lnSpc>
              <a:buFont typeface="Monotype Sorts" charset="2"/>
              <a:buNone/>
            </a:pPr>
            <a:r>
              <a:rPr lang="en-US" altLang="en-US" sz="1200" dirty="0"/>
              <a:t>6.	</a:t>
            </a:r>
            <a:r>
              <a:rPr lang="en-US" altLang="en-US" sz="1200" b="1" dirty="0"/>
              <a:t>write</a:t>
            </a:r>
            <a:r>
              <a:rPr lang="en-US" altLang="en-US" sz="1200" dirty="0"/>
              <a:t>(</a:t>
            </a:r>
            <a:r>
              <a:rPr lang="en-US" altLang="en-US" sz="1200" i="1" dirty="0"/>
              <a:t>B)</a:t>
            </a:r>
            <a:endParaRPr lang="en-US" altLang="en-US" sz="1200" dirty="0"/>
          </a:p>
          <a:p>
            <a:pPr>
              <a:lnSpc>
                <a:spcPct val="90000"/>
              </a:lnSpc>
            </a:pPr>
            <a:r>
              <a:rPr lang="en-US" altLang="en-US" dirty="0"/>
              <a:t>Isolation can be ensured trivially by running transactions </a:t>
            </a:r>
            <a:r>
              <a:rPr lang="en-US" altLang="en-US" b="1" dirty="0">
                <a:solidFill>
                  <a:srgbClr val="000099"/>
                </a:solidFill>
              </a:rPr>
              <a:t>serially</a:t>
            </a:r>
          </a:p>
          <a:p>
            <a:pPr lvl="1">
              <a:lnSpc>
                <a:spcPct val="90000"/>
              </a:lnSpc>
            </a:pPr>
            <a:r>
              <a:rPr lang="en-US" altLang="en-US" dirty="0"/>
              <a:t> That is, one after the other.   </a:t>
            </a:r>
          </a:p>
          <a:p>
            <a:r>
              <a:rPr lang="en-US" altLang="en-US" dirty="0"/>
              <a:t>However, executing multiple transactions concurrently has significant benefits, as we will see later. </a:t>
            </a:r>
          </a:p>
        </p:txBody>
      </p:sp>
      <p:sp>
        <p:nvSpPr>
          <p:cNvPr id="2" name="TextBox 1">
            <a:extLst>
              <a:ext uri="{FF2B5EF4-FFF2-40B4-BE49-F238E27FC236}">
                <a16:creationId xmlns:a16="http://schemas.microsoft.com/office/drawing/2014/main" id="{D418D948-4855-4D47-B6B8-26FF97B5288C}"/>
              </a:ext>
            </a:extLst>
          </p:cNvPr>
          <p:cNvSpPr txBox="1"/>
          <p:nvPr/>
        </p:nvSpPr>
        <p:spPr>
          <a:xfrm>
            <a:off x="609600" y="971550"/>
            <a:ext cx="753732"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 T2</a:t>
            </a:r>
          </a:p>
        </p:txBody>
      </p:sp>
      <p:cxnSp>
        <p:nvCxnSpPr>
          <p:cNvPr id="4" name="Straight Arrow Connector 3">
            <a:extLst>
              <a:ext uri="{FF2B5EF4-FFF2-40B4-BE49-F238E27FC236}">
                <a16:creationId xmlns:a16="http://schemas.microsoft.com/office/drawing/2014/main" id="{FFD9A84D-EC3B-9444-B670-594BF54DEE64}"/>
              </a:ext>
            </a:extLst>
          </p:cNvPr>
          <p:cNvCxnSpPr/>
          <p:nvPr/>
        </p:nvCxnSpPr>
        <p:spPr bwMode="auto">
          <a:xfrm>
            <a:off x="1447800" y="1352550"/>
            <a:ext cx="9906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 name="TextBox 6">
            <a:extLst>
              <a:ext uri="{FF2B5EF4-FFF2-40B4-BE49-F238E27FC236}">
                <a16:creationId xmlns:a16="http://schemas.microsoft.com/office/drawing/2014/main" id="{994CEC47-3FAD-A44B-84AA-5973B4F2A6EA}"/>
              </a:ext>
            </a:extLst>
          </p:cNvPr>
          <p:cNvSpPr txBox="1"/>
          <p:nvPr/>
        </p:nvSpPr>
        <p:spPr>
          <a:xfrm>
            <a:off x="609600" y="1748887"/>
            <a:ext cx="413896"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T1</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T2</a:t>
            </a:r>
          </a:p>
        </p:txBody>
      </p:sp>
    </p:spTree>
    <p:extLst>
      <p:ext uri="{BB962C8B-B14F-4D97-AF65-F5344CB8AC3E}">
        <p14:creationId xmlns:p14="http://schemas.microsoft.com/office/powerpoint/2010/main" val="1166928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Transaction State</a:t>
            </a:r>
          </a:p>
        </p:txBody>
      </p:sp>
      <p:sp>
        <p:nvSpPr>
          <p:cNvPr id="11267" name="Rectangle 3"/>
          <p:cNvSpPr>
            <a:spLocks noGrp="1" noChangeArrowheads="1"/>
          </p:cNvSpPr>
          <p:nvPr>
            <p:ph idx="1"/>
          </p:nvPr>
        </p:nvSpPr>
        <p:spPr>
          <a:xfrm>
            <a:off x="1649027" y="826873"/>
            <a:ext cx="5792681" cy="4025979"/>
          </a:xfrm>
        </p:spPr>
        <p:txBody>
          <a:bodyPr/>
          <a:lstStyle/>
          <a:p>
            <a:r>
              <a:rPr lang="en-US" altLang="en-US" b="1" dirty="0">
                <a:solidFill>
                  <a:srgbClr val="000099"/>
                </a:solidFill>
              </a:rPr>
              <a:t>Active</a:t>
            </a:r>
            <a:r>
              <a:rPr lang="en-US" altLang="en-US" b="1" dirty="0">
                <a:solidFill>
                  <a:schemeClr val="tx2"/>
                </a:solidFill>
              </a:rPr>
              <a:t> </a:t>
            </a:r>
            <a:r>
              <a:rPr lang="en-US" altLang="en-US" dirty="0"/>
              <a:t>–</a:t>
            </a:r>
            <a:r>
              <a:rPr lang="en-US" altLang="en-US" b="1" dirty="0">
                <a:solidFill>
                  <a:schemeClr val="tx2"/>
                </a:solidFill>
              </a:rPr>
              <a:t> </a:t>
            </a:r>
            <a:r>
              <a:rPr lang="en-US" altLang="en-US" dirty="0"/>
              <a:t>the initial state; the transaction stays in this state while it is executing</a:t>
            </a:r>
          </a:p>
          <a:p>
            <a:r>
              <a:rPr lang="en-US" altLang="en-US" b="1" dirty="0">
                <a:solidFill>
                  <a:srgbClr val="000099"/>
                </a:solidFill>
              </a:rPr>
              <a:t>Partially committed</a:t>
            </a:r>
            <a:r>
              <a:rPr lang="en-US" altLang="en-US" b="1" dirty="0">
                <a:solidFill>
                  <a:schemeClr val="tx2"/>
                </a:solidFill>
              </a:rPr>
              <a:t> </a:t>
            </a:r>
            <a:r>
              <a:rPr lang="en-US" altLang="en-US" dirty="0"/>
              <a:t>–</a:t>
            </a:r>
            <a:r>
              <a:rPr lang="en-US" altLang="en-US" b="1" dirty="0">
                <a:solidFill>
                  <a:schemeClr val="tx2"/>
                </a:solidFill>
              </a:rPr>
              <a:t> </a:t>
            </a:r>
            <a:r>
              <a:rPr lang="en-US" altLang="en-US" dirty="0"/>
              <a:t>after the final statement has been executed.</a:t>
            </a:r>
          </a:p>
          <a:p>
            <a:r>
              <a:rPr lang="en-US" altLang="en-US" b="1" dirty="0">
                <a:solidFill>
                  <a:srgbClr val="000099"/>
                </a:solidFill>
              </a:rPr>
              <a:t>Failed</a:t>
            </a:r>
            <a:r>
              <a:rPr lang="en-US" altLang="en-US" b="1" dirty="0">
                <a:solidFill>
                  <a:schemeClr val="tx2"/>
                </a:solidFill>
              </a:rPr>
              <a:t> </a:t>
            </a:r>
            <a:r>
              <a:rPr lang="en-US" altLang="en-US" sz="1200" b="1" dirty="0"/>
              <a:t>-- </a:t>
            </a:r>
            <a:r>
              <a:rPr lang="en-US" altLang="en-US" dirty="0"/>
              <a:t>after the discovery that normal execution can no longer proceed.</a:t>
            </a:r>
          </a:p>
          <a:p>
            <a:r>
              <a:rPr lang="en-US" altLang="en-US" b="1" dirty="0">
                <a:solidFill>
                  <a:srgbClr val="000099"/>
                </a:solidFill>
              </a:rPr>
              <a:t>Aborted</a:t>
            </a:r>
            <a:r>
              <a:rPr lang="en-US" altLang="en-US" b="1" dirty="0">
                <a:solidFill>
                  <a:schemeClr val="tx2"/>
                </a:solidFill>
              </a:rPr>
              <a:t> </a:t>
            </a:r>
            <a:r>
              <a:rPr lang="en-US" altLang="en-US" dirty="0"/>
              <a:t>– after the transaction has been rolled back and the database restored to its state prior to the start of the transaction.  Two options after it has been aborted:</a:t>
            </a:r>
          </a:p>
          <a:p>
            <a:pPr lvl="1"/>
            <a:r>
              <a:rPr lang="en-US" altLang="en-US" dirty="0"/>
              <a:t>Restart the transaction</a:t>
            </a:r>
          </a:p>
          <a:p>
            <a:pPr lvl="2"/>
            <a:r>
              <a:rPr lang="en-US" altLang="en-US" dirty="0"/>
              <a:t> Can be done only if no internal logical error</a:t>
            </a:r>
          </a:p>
          <a:p>
            <a:pPr lvl="1"/>
            <a:r>
              <a:rPr lang="en-US" altLang="en-US" dirty="0"/>
              <a:t>Kill the transaction</a:t>
            </a:r>
          </a:p>
          <a:p>
            <a:r>
              <a:rPr lang="en-US" altLang="en-US" b="1" dirty="0">
                <a:solidFill>
                  <a:srgbClr val="000099"/>
                </a:solidFill>
              </a:rPr>
              <a:t>Committed</a:t>
            </a:r>
            <a:r>
              <a:rPr lang="en-US" altLang="en-US" b="1" dirty="0">
                <a:solidFill>
                  <a:schemeClr val="tx2"/>
                </a:solidFill>
              </a:rPr>
              <a:t> </a:t>
            </a:r>
            <a:r>
              <a:rPr lang="en-US" altLang="en-US" dirty="0"/>
              <a:t>– after successful completion.</a:t>
            </a:r>
          </a:p>
        </p:txBody>
      </p:sp>
    </p:spTree>
    <p:extLst>
      <p:ext uri="{BB962C8B-B14F-4D97-AF65-F5344CB8AC3E}">
        <p14:creationId xmlns:p14="http://schemas.microsoft.com/office/powerpoint/2010/main" val="19914579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Atomicity</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Durability</a:t>
            </a:r>
          </a:p>
        </p:txBody>
      </p:sp>
      <p:sp>
        <p:nvSpPr>
          <p:cNvPr id="3" name="TextBox 9">
            <a:extLst>
              <a:ext uri="{FF2B5EF4-FFF2-40B4-BE49-F238E27FC236}">
                <a16:creationId xmlns:a16="http://schemas.microsoft.com/office/drawing/2014/main" id="{B3447799-AF7A-F7BF-8A4C-62741456331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Lecture_11_Module_II_NoSQL_4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332857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spTree>
    <p:extLst>
      <p:ext uri="{BB962C8B-B14F-4D97-AF65-F5344CB8AC3E}">
        <p14:creationId xmlns:p14="http://schemas.microsoft.com/office/powerpoint/2010/main" val="4152988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p:txBody>
          <a:bodyPr>
            <a:normAutofit/>
          </a:bodyPr>
          <a:lstStyle/>
          <a:p>
            <a:pPr marL="0" indent="0">
              <a:buNone/>
            </a:pPr>
            <a:r>
              <a:rPr lang="en-US" dirty="0"/>
              <a:t>A transaction is a logical unit of work that must be either entirely completed or entirely undone. (All writes happen or none of them happen)</a:t>
            </a:r>
          </a:p>
          <a:p>
            <a:pPr marL="0" indent="0">
              <a:buNone/>
            </a:pPr>
            <a:r>
              <a:rPr lang="en-US" dirty="0"/>
              <a:t>OK. What does this mean? Consider some pseudo-code</a:t>
            </a:r>
          </a:p>
          <a:p>
            <a:pPr marL="0" indent="0">
              <a:buNone/>
            </a:pPr>
            <a:r>
              <a:rPr lang="en-US" dirty="0" err="1"/>
              <a:t>def</a:t>
            </a:r>
            <a:r>
              <a:rPr lang="en-US" dirty="0"/>
              <a:t> transfer(</a:t>
            </a:r>
            <a:r>
              <a:rPr lang="en-US" dirty="0" err="1"/>
              <a:t>source_acct_id</a:t>
            </a:r>
            <a:r>
              <a:rPr lang="en-US" dirty="0"/>
              <a:t>, </a:t>
            </a:r>
            <a:r>
              <a:rPr lang="en-US" dirty="0" err="1"/>
              <a:t>target_acct_id</a:t>
            </a:r>
            <a:r>
              <a:rPr lang="en-US" dirty="0"/>
              <a:t>, amount)</a:t>
            </a:r>
          </a:p>
          <a:p>
            <a:pPr marL="688975" lvl="1" indent="-342900">
              <a:buFont typeface="+mj-lt"/>
              <a:buAutoNum type="arabicPeriod"/>
            </a:pPr>
            <a:r>
              <a:rPr lang="en-US" dirty="0"/>
              <a:t>Check that both accounts exist.</a:t>
            </a:r>
          </a:p>
          <a:p>
            <a:pPr marL="688975" lvl="1" indent="-342900">
              <a:buFont typeface="+mj-lt"/>
              <a:buAutoNum type="arabicPeriod"/>
            </a:pPr>
            <a:r>
              <a:rPr lang="en-US" dirty="0"/>
              <a:t>IF </a:t>
            </a:r>
            <a:r>
              <a:rPr lang="en-US" i="1" dirty="0" err="1"/>
              <a:t>is_checking_account</a:t>
            </a:r>
            <a:r>
              <a:rPr lang="en-US" i="1" dirty="0"/>
              <a:t>(</a:t>
            </a:r>
            <a:r>
              <a:rPr lang="en-US" i="1" dirty="0" err="1"/>
              <a:t>source_acct_id</a:t>
            </a:r>
            <a:r>
              <a:rPr lang="en-US" i="1" dirty="0"/>
              <a:t>)</a:t>
            </a:r>
          </a:p>
          <a:p>
            <a:pPr marL="1023938" lvl="2" indent="-342900">
              <a:buFont typeface="+mj-lt"/>
              <a:buAutoNum type="arabicPeriod"/>
            </a:pPr>
            <a:r>
              <a:rPr lang="en-US" dirty="0"/>
              <a:t>Check that (</a:t>
            </a:r>
            <a:r>
              <a:rPr lang="en-US" dirty="0" err="1"/>
              <a:t>source_acct.balance</a:t>
            </a:r>
            <a:r>
              <a:rPr lang="en-US" dirty="0"/>
              <a:t>-amount) &gt; </a:t>
            </a:r>
            <a:r>
              <a:rPr lang="en-US" dirty="0" err="1"/>
              <a:t>source_account.overdraft_limit</a:t>
            </a:r>
            <a:endParaRPr lang="en-US" dirty="0"/>
          </a:p>
          <a:p>
            <a:pPr marL="688975" lvl="1" indent="-342900">
              <a:buFont typeface="+mj-lt"/>
              <a:buAutoNum type="arabicPeriod"/>
            </a:pPr>
            <a:r>
              <a:rPr lang="en-US" dirty="0"/>
              <a:t>ELSE</a:t>
            </a:r>
          </a:p>
          <a:p>
            <a:pPr marL="1023938" lvl="2" indent="-342900">
              <a:buFont typeface="+mj-lt"/>
              <a:buAutoNum type="arabicPeriod"/>
            </a:pPr>
            <a:r>
              <a:rPr lang="en-US" dirty="0"/>
              <a:t>Check that (</a:t>
            </a:r>
            <a:r>
              <a:rPr lang="en-US" dirty="0" err="1"/>
              <a:t>source_count.balance</a:t>
            </a:r>
            <a:r>
              <a:rPr lang="en-US" dirty="0"/>
              <a:t>-amount) &gt;</a:t>
            </a:r>
            <a:r>
              <a:rPr lang="en-US" dirty="0" err="1"/>
              <a:t>source_account.minimum_balance</a:t>
            </a:r>
            <a:endParaRPr lang="en-US" dirty="0"/>
          </a:p>
          <a:p>
            <a:pPr marL="688975" lvl="1" indent="-342900">
              <a:buFont typeface="+mj-lt"/>
              <a:buAutoNum type="arabicPeriod"/>
            </a:pPr>
            <a:r>
              <a:rPr lang="en-US" dirty="0"/>
              <a:t>Update source account</a:t>
            </a:r>
          </a:p>
          <a:p>
            <a:pPr marL="688975" lvl="1" indent="-342900">
              <a:buFont typeface="+mj-lt"/>
              <a:buAutoNum type="arabicPeriod"/>
            </a:pPr>
            <a:r>
              <a:rPr lang="en-US" dirty="0"/>
              <a:t>Update target account.</a:t>
            </a:r>
          </a:p>
          <a:p>
            <a:pPr marL="688975" lvl="1" indent="-342900">
              <a:buFont typeface="+mj-lt"/>
              <a:buAutoNum type="arabicPeriod"/>
            </a:pPr>
            <a:r>
              <a:rPr lang="en-US" dirty="0"/>
              <a:t>INSERT a record into transfer tracking table.</a:t>
            </a:r>
          </a:p>
        </p:txBody>
      </p:sp>
      <p:sp>
        <p:nvSpPr>
          <p:cNvPr id="2" name="Title 1"/>
          <p:cNvSpPr>
            <a:spLocks noGrp="1"/>
          </p:cNvSpPr>
          <p:nvPr>
            <p:ph type="title"/>
          </p:nvPr>
        </p:nvSpPr>
        <p:spPr/>
        <p:txBody>
          <a:bodyPr/>
          <a:lstStyle/>
          <a:p>
            <a:r>
              <a:rPr lang="en-US" dirty="0"/>
              <a:t>Atomicity</a:t>
            </a:r>
          </a:p>
        </p:txBody>
      </p:sp>
      <p:pic>
        <p:nvPicPr>
          <p:cNvPr id="4" name="Picture 3"/>
          <p:cNvPicPr>
            <a:picLocks noChangeAspect="1"/>
          </p:cNvPicPr>
          <p:nvPr/>
        </p:nvPicPr>
        <p:blipFill>
          <a:blip r:embed="rId2"/>
          <a:stretch>
            <a:fillRect/>
          </a:stretch>
        </p:blipFill>
        <p:spPr>
          <a:xfrm>
            <a:off x="5723061" y="1885950"/>
            <a:ext cx="3187700" cy="2552700"/>
          </a:xfrm>
          <a:prstGeom prst="rect">
            <a:avLst/>
          </a:prstGeom>
        </p:spPr>
      </p:pic>
      <p:sp>
        <p:nvSpPr>
          <p:cNvPr id="5" name="TextBox 4"/>
          <p:cNvSpPr txBox="1"/>
          <p:nvPr/>
        </p:nvSpPr>
        <p:spPr>
          <a:xfrm>
            <a:off x="6859711" y="2667197"/>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Computer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or</a:t>
            </a:r>
            <a:b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a:ln>
                  <a:noFill/>
                </a:ln>
                <a:solidFill>
                  <a:prstClr val="black"/>
                </a:solidFill>
                <a:effectLst/>
                <a:uLnTx/>
                <a:uFillTx/>
                <a:latin typeface="Calibri"/>
                <a:ea typeface="ＭＳ Ｐゴシック" charset="-128"/>
                <a:cs typeface="+mn-cs"/>
              </a:rPr>
              <a:t>DB Server fails.</a:t>
            </a: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7" name="Straight Arrow Connector 6"/>
          <p:cNvCxnSpPr/>
          <p:nvPr/>
        </p:nvCxnSpPr>
        <p:spPr>
          <a:xfrm flipH="1">
            <a:off x="2971800" y="3344662"/>
            <a:ext cx="2856782" cy="598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01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r>
              <a:rPr lang="en-US" dirty="0"/>
              <a:t>Transaction programs and databases are fast (milliseconds).</a:t>
            </a:r>
            <a:br>
              <a:rPr lang="en-US" dirty="0"/>
            </a:br>
            <a:r>
              <a:rPr lang="en-US" dirty="0"/>
              <a:t>What are the chances of the failure occurring in the wrong spot?</a:t>
            </a:r>
          </a:p>
          <a:p>
            <a:r>
              <a:rPr lang="en-US" dirty="0"/>
              <a:t>Well, that doesn’t really matter. If it happens,</a:t>
            </a:r>
          </a:p>
          <a:p>
            <a:pPr lvl="1"/>
            <a:r>
              <a:rPr lang="en-US" dirty="0"/>
              <a:t>Someone lost money and</a:t>
            </a:r>
          </a:p>
          <a:p>
            <a:pPr lvl="1"/>
            <a:r>
              <a:rPr lang="en-US" dirty="0"/>
              <a:t>There is no record off it. Someone is going to very upset.</a:t>
            </a:r>
          </a:p>
          <a:p>
            <a:r>
              <a:rPr lang="en-US" dirty="0"/>
              <a:t>Even a small server can have thousands of concurrent transactions </a:t>
            </a:r>
            <a:r>
              <a:rPr lang="en-US" dirty="0">
                <a:sym typeface="Wingdings"/>
              </a:rPr>
              <a:t></a:t>
            </a:r>
          </a:p>
          <a:p>
            <a:pPr lvl="1"/>
            <a:r>
              <a:rPr lang="en-US" dirty="0">
                <a:sym typeface="Wingdings"/>
              </a:rPr>
              <a:t>There will be corruptions because some transaction will be in the</a:t>
            </a:r>
            <a:br>
              <a:rPr lang="en-US" dirty="0">
                <a:sym typeface="Wingdings"/>
              </a:rPr>
            </a:br>
            <a:r>
              <a:rPr lang="en-US" dirty="0">
                <a:sym typeface="Wingdings"/>
              </a:rPr>
              <a:t>wrong place at the wrong time.</a:t>
            </a:r>
          </a:p>
          <a:p>
            <a:pPr lvl="1"/>
            <a:r>
              <a:rPr lang="en-US" dirty="0">
                <a:sym typeface="Wingdings"/>
              </a:rPr>
              <a:t>Unless we do something in the DBMS</a:t>
            </a:r>
          </a:p>
          <a:p>
            <a:pPr lvl="1"/>
            <a:r>
              <a:rPr lang="en-US" dirty="0">
                <a:sym typeface="Wingdings"/>
              </a:rPr>
              <a:t>Because HW and software inevitably fail</a:t>
            </a:r>
          </a:p>
          <a:p>
            <a:pPr lvl="1"/>
            <a:r>
              <a:rPr lang="en-US" dirty="0">
                <a:sym typeface="Wingdings"/>
              </a:rPr>
              <a:t>And sadly, SW is especially prone to failure when under load</a:t>
            </a:r>
            <a:endParaRPr lang="en-US" dirty="0"/>
          </a:p>
        </p:txBody>
      </p:sp>
      <p:sp>
        <p:nvSpPr>
          <p:cNvPr id="2" name="Title 1"/>
          <p:cNvSpPr>
            <a:spLocks noGrp="1"/>
          </p:cNvSpPr>
          <p:nvPr>
            <p:ph type="title"/>
          </p:nvPr>
        </p:nvSpPr>
        <p:spPr/>
        <p:txBody>
          <a:bodyPr/>
          <a:lstStyle/>
          <a:p>
            <a:r>
              <a:rPr lang="en-US" dirty="0" err="1"/>
              <a:t>Atomicty</a:t>
            </a:r>
            <a:endParaRPr lang="en-US" dirty="0"/>
          </a:p>
        </p:txBody>
      </p:sp>
    </p:spTree>
    <p:extLst>
      <p:ext uri="{BB962C8B-B14F-4D97-AF65-F5344CB8AC3E}">
        <p14:creationId xmlns:p14="http://schemas.microsoft.com/office/powerpoint/2010/main" val="914622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1998713-E104-1944-7F32-BE6F221C4449}"/>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a:t>Simplistic Approach</a:t>
            </a:r>
          </a:p>
        </p:txBody>
      </p:sp>
      <p:grpSp>
        <p:nvGrpSpPr>
          <p:cNvPr id="4" name="Group 3"/>
          <p:cNvGrpSpPr/>
          <p:nvPr/>
        </p:nvGrpSpPr>
        <p:grpSpPr>
          <a:xfrm>
            <a:off x="914400" y="1599268"/>
            <a:ext cx="5793432" cy="3036130"/>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4016287" y="3366763"/>
            <a:ext cx="845389" cy="345056"/>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4615268" y="3719987"/>
            <a:ext cx="1794158" cy="48970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1621766" y="3588589"/>
            <a:ext cx="3778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54847" y="692051"/>
            <a:ext cx="914400" cy="914400"/>
          </a:xfrm>
          <a:prstGeom prst="rect">
            <a:avLst/>
          </a:prstGeom>
          <a:noFill/>
        </p:spPr>
        <p:txBody>
          <a:bodyPr wrap="none" rtlCol="0">
            <a:noAutofit/>
          </a:bodyPr>
          <a:lstStyle/>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90000"/>
              </a:lnSpc>
              <a:spcBef>
                <a:spcPts val="600"/>
              </a:spcBef>
              <a:spcAft>
                <a:spcPts val="0"/>
              </a:spcAft>
              <a:buClr>
                <a:prstClr val="white"/>
              </a:buClr>
              <a:buSzTx/>
              <a:buFontTx/>
              <a:buAutoNum type="arabicParenBoth"/>
              <a:tabLst/>
              <a:defRPr/>
            </a:pPr>
            <a:endParaRPr kumimoji="0" lang="en-US" sz="20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16" name="Straight Arrow Connector 15"/>
          <p:cNvCxnSpPr/>
          <p:nvPr/>
        </p:nvCxnSpPr>
        <p:spPr>
          <a:xfrm flipH="1">
            <a:off x="3258570" y="1278797"/>
            <a:ext cx="3353477" cy="1718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7" idx="3"/>
          </p:cNvCxnSpPr>
          <p:nvPr/>
        </p:nvCxnSpPr>
        <p:spPr>
          <a:xfrm flipH="1">
            <a:off x="4879127" y="1606451"/>
            <a:ext cx="1732920" cy="8156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107627" y="1954156"/>
            <a:ext cx="1504420" cy="6191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3258571" y="3369088"/>
            <a:ext cx="468830" cy="350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27170" y="2600029"/>
            <a:ext cx="498831" cy="1111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247792" y="2997494"/>
            <a:ext cx="720409" cy="722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F4DDE04A-4DAC-5742-A80C-58C9F5B59FF7}"/>
              </a:ext>
            </a:extLst>
          </p:cNvPr>
          <p:cNvSpPr/>
          <p:nvPr/>
        </p:nvSpPr>
        <p:spPr>
          <a:xfrm>
            <a:off x="7772400" y="1123950"/>
            <a:ext cx="533400" cy="914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1F182567-9E0A-E24F-BBE7-4198A354D1E5}"/>
              </a:ext>
            </a:extLst>
          </p:cNvPr>
          <p:cNvSpPr/>
          <p:nvPr/>
        </p:nvSpPr>
        <p:spPr>
          <a:xfrm>
            <a:off x="8382000" y="1428750"/>
            <a:ext cx="685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91812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200"/>
              </a:spcAft>
              <a:buNone/>
            </a:pPr>
            <a:r>
              <a:rPr lang="en-US" sz="2400" dirty="0"/>
              <a:t>There are several problems with the simplistic approach.</a:t>
            </a:r>
            <a:br>
              <a:rPr lang="en-US" sz="2400" dirty="0"/>
            </a:br>
            <a:endParaRPr lang="en-US" sz="2400" dirty="0"/>
          </a:p>
          <a:p>
            <a:pPr marL="342900" indent="-342900">
              <a:lnSpc>
                <a:spcPct val="120000"/>
              </a:lnSpc>
              <a:spcBef>
                <a:spcPts val="0"/>
              </a:spcBef>
              <a:spcAft>
                <a:spcPts val="200"/>
              </a:spcAft>
              <a:buFont typeface="+mj-lt"/>
              <a:buAutoNum type="arabicPeriod"/>
            </a:pPr>
            <a:r>
              <a:rPr lang="en-US" dirty="0"/>
              <a:t>The approach does not solve the problem</a:t>
            </a:r>
          </a:p>
          <a:p>
            <a:pPr marL="688975" lvl="1" indent="-342900">
              <a:lnSpc>
                <a:spcPct val="120000"/>
              </a:lnSpc>
              <a:spcBef>
                <a:spcPts val="0"/>
              </a:spcBef>
              <a:spcAft>
                <a:spcPts val="200"/>
              </a:spcAft>
              <a:buFont typeface="+mj-lt"/>
              <a:buAutoNum type="arabicPeriod"/>
            </a:pPr>
            <a:r>
              <a:rPr lang="en-US" dirty="0"/>
              <a:t>Some writes might succeed.</a:t>
            </a:r>
          </a:p>
          <a:p>
            <a:pPr marL="688975" lvl="1" indent="-342900">
              <a:lnSpc>
                <a:spcPct val="120000"/>
              </a:lnSpc>
              <a:spcBef>
                <a:spcPts val="0"/>
              </a:spcBef>
              <a:spcAft>
                <a:spcPts val="200"/>
              </a:spcAft>
              <a:buFont typeface="+mj-lt"/>
              <a:buAutoNum type="arabicPeriod"/>
            </a:pPr>
            <a:r>
              <a:rPr lang="en-US" dirty="0"/>
              <a:t>Some might be interrupted by the failure, or require retry.</a:t>
            </a:r>
          </a:p>
          <a:p>
            <a:pPr marL="342900" indent="-342900">
              <a:lnSpc>
                <a:spcPct val="120000"/>
              </a:lnSpc>
              <a:spcBef>
                <a:spcPts val="0"/>
              </a:spcBef>
              <a:spcAft>
                <a:spcPts val="200"/>
              </a:spcAft>
              <a:buFont typeface="+mj-lt"/>
              <a:buAutoNum type="arabicPeriod"/>
            </a:pPr>
            <a:r>
              <a:rPr lang="en-US" dirty="0"/>
              <a:t>Writes may be random and scattered. N updates might</a:t>
            </a:r>
          </a:p>
          <a:p>
            <a:pPr marL="688975" lvl="1" indent="-342900">
              <a:lnSpc>
                <a:spcPct val="120000"/>
              </a:lnSpc>
              <a:spcBef>
                <a:spcPts val="0"/>
              </a:spcBef>
              <a:spcAft>
                <a:spcPts val="200"/>
              </a:spcAft>
              <a:buFont typeface="+mj-lt"/>
              <a:buAutoNum type="arabicPeriod"/>
            </a:pPr>
            <a:r>
              <a:rPr lang="en-US" dirty="0"/>
              <a:t>Change a few bytes in N data frames</a:t>
            </a:r>
          </a:p>
          <a:p>
            <a:pPr marL="688975" lvl="1" indent="-342900">
              <a:lnSpc>
                <a:spcPct val="120000"/>
              </a:lnSpc>
              <a:spcBef>
                <a:spcPts val="0"/>
              </a:spcBef>
              <a:spcAft>
                <a:spcPts val="200"/>
              </a:spcAft>
              <a:buFont typeface="+mj-lt"/>
              <a:buAutoNum type="arabicPeriod"/>
            </a:pPr>
            <a:r>
              <a:rPr lang="en-US" dirty="0"/>
              <a:t>A few bytes in M index frames</a:t>
            </a:r>
          </a:p>
          <a:p>
            <a:pPr marL="346075" lvl="1" indent="0">
              <a:lnSpc>
                <a:spcPct val="120000"/>
              </a:lnSpc>
              <a:spcBef>
                <a:spcPts val="0"/>
              </a:spcBef>
              <a:spcAft>
                <a:spcPts val="200"/>
              </a:spcAft>
              <a:buNone/>
            </a:pPr>
            <a:r>
              <a:rPr lang="en-US" dirty="0"/>
              <a:t>Transaction rate becomes bottlenecked by write I/O rate, even though a relative small number of bytes change/transaction.</a:t>
            </a:r>
          </a:p>
          <a:p>
            <a:pPr marL="342900" indent="-342900">
              <a:lnSpc>
                <a:spcPct val="120000"/>
              </a:lnSpc>
              <a:spcBef>
                <a:spcPts val="0"/>
              </a:spcBef>
              <a:spcAft>
                <a:spcPts val="200"/>
              </a:spcAft>
              <a:buFont typeface="+mj-lt"/>
              <a:buAutoNum type="arabicPeriod"/>
            </a:pPr>
            <a:r>
              <a:rPr lang="en-US" dirty="0"/>
              <a:t>Written frames must be held in memory.</a:t>
            </a:r>
          </a:p>
          <a:p>
            <a:pPr marL="688975" lvl="1" indent="-342900">
              <a:lnSpc>
                <a:spcPct val="120000"/>
              </a:lnSpc>
              <a:spcBef>
                <a:spcPts val="0"/>
              </a:spcBef>
              <a:spcAft>
                <a:spcPts val="200"/>
              </a:spcAft>
              <a:buFont typeface="+mj-lt"/>
              <a:buAutoNum type="arabicPeriod"/>
            </a:pPr>
            <a:r>
              <a:rPr lang="en-US" dirty="0"/>
              <a:t>Lots of transactions</a:t>
            </a:r>
          </a:p>
          <a:p>
            <a:pPr marL="688975" lvl="1" indent="-342900">
              <a:lnSpc>
                <a:spcPct val="120000"/>
              </a:lnSpc>
              <a:spcBef>
                <a:spcPts val="0"/>
              </a:spcBef>
              <a:spcAft>
                <a:spcPts val="200"/>
              </a:spcAft>
              <a:buFont typeface="+mj-lt"/>
              <a:buAutoNum type="arabicPeriod"/>
            </a:pPr>
            <a:r>
              <a:rPr lang="en-US" dirty="0"/>
              <a:t>Randomly writing small pieces of lots of frames.</a:t>
            </a:r>
          </a:p>
          <a:p>
            <a:pPr marL="688975" lvl="1" indent="-342900">
              <a:lnSpc>
                <a:spcPct val="120000"/>
              </a:lnSpc>
              <a:spcBef>
                <a:spcPts val="0"/>
              </a:spcBef>
              <a:spcAft>
                <a:spcPts val="200"/>
              </a:spcAft>
              <a:buFont typeface="+mj-lt"/>
              <a:buAutoNum type="arabicPeriod"/>
            </a:pPr>
            <a:r>
              <a:rPr lang="en-US" dirty="0"/>
              <a:t>Consumes lots of memory with pinned pages.</a:t>
            </a:r>
          </a:p>
          <a:p>
            <a:pPr marL="688975" lvl="1" indent="-342900">
              <a:lnSpc>
                <a:spcPct val="120000"/>
              </a:lnSpc>
              <a:spcBef>
                <a:spcPts val="0"/>
              </a:spcBef>
              <a:spcAft>
                <a:spcPts val="200"/>
              </a:spcAft>
              <a:buFont typeface="+mj-lt"/>
              <a:buAutoNum type="arabicPeriod"/>
            </a:pPr>
            <a:r>
              <a:rPr lang="en-US" dirty="0"/>
              <a:t>Degrades the performance and optimization of the buffer. </a:t>
            </a:r>
          </a:p>
          <a:p>
            <a:pPr marL="1023938" lvl="2" indent="-342900">
              <a:lnSpc>
                <a:spcPct val="120000"/>
              </a:lnSpc>
              <a:spcBef>
                <a:spcPts val="0"/>
              </a:spcBef>
              <a:spcAft>
                <a:spcPts val="200"/>
              </a:spcAft>
              <a:buFont typeface="+mj-lt"/>
              <a:buAutoNum type="arabicPeriod"/>
            </a:pPr>
            <a:r>
              <a:rPr lang="en-US" dirty="0"/>
              <a:t>The optimal buffer replacement policy wants to hold frames that will be reused.</a:t>
            </a:r>
          </a:p>
          <a:p>
            <a:pPr marL="1023938" lvl="2" indent="-342900">
              <a:lnSpc>
                <a:spcPct val="120000"/>
              </a:lnSpc>
              <a:spcBef>
                <a:spcPts val="0"/>
              </a:spcBef>
              <a:spcAft>
                <a:spcPts val="200"/>
              </a:spcAft>
              <a:buFont typeface="+mj-lt"/>
              <a:buAutoNum type="arabicPeriod"/>
            </a:pPr>
            <a:r>
              <a:rPr lang="en-US" dirty="0"/>
              <a:t>Not frames that have been touched and never reused.</a:t>
            </a:r>
          </a:p>
        </p:txBody>
      </p:sp>
      <p:sp>
        <p:nvSpPr>
          <p:cNvPr id="2" name="Title 1"/>
          <p:cNvSpPr>
            <a:spLocks noGrp="1"/>
          </p:cNvSpPr>
          <p:nvPr>
            <p:ph type="title"/>
          </p:nvPr>
        </p:nvSpPr>
        <p:spPr/>
        <p:txBody>
          <a:bodyPr/>
          <a:lstStyle/>
          <a:p>
            <a:r>
              <a:rPr lang="en-US" dirty="0"/>
              <a:t>Simplistic Approach</a:t>
            </a:r>
          </a:p>
        </p:txBody>
      </p:sp>
    </p:spTree>
    <p:extLst>
      <p:ext uri="{BB962C8B-B14F-4D97-AF65-F5344CB8AC3E}">
        <p14:creationId xmlns:p14="http://schemas.microsoft.com/office/powerpoint/2010/main" val="30281611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34674" y="583970"/>
            <a:ext cx="4672728" cy="3818828"/>
          </a:xfrm>
          <a:prstGeom prst="rect">
            <a:avLst/>
          </a:prstGeom>
        </p:spPr>
      </p:pic>
      <p:sp>
        <p:nvSpPr>
          <p:cNvPr id="7" name="Content Placeholder 6"/>
          <p:cNvSpPr>
            <a:spLocks noGrp="1"/>
          </p:cNvSpPr>
          <p:nvPr>
            <p:ph idx="1"/>
          </p:nvPr>
        </p:nvSpPr>
        <p:spPr/>
        <p:txBody>
          <a:bodyPr>
            <a:normAutofit/>
          </a:bodyPr>
          <a:lstStyle/>
          <a:p>
            <a:pPr marL="0" indent="0">
              <a:lnSpc>
                <a:spcPct val="120000"/>
              </a:lnSpc>
              <a:spcBef>
                <a:spcPts val="0"/>
              </a:spcBef>
              <a:spcAft>
                <a:spcPts val="200"/>
              </a:spcAft>
              <a:buNone/>
            </a:pPr>
            <a:r>
              <a:rPr lang="en-US" sz="2200" dirty="0"/>
              <a:t>Implementation Subsystems</a:t>
            </a:r>
          </a:p>
          <a:p>
            <a:pPr>
              <a:lnSpc>
                <a:spcPct val="120000"/>
              </a:lnSpc>
              <a:spcBef>
                <a:spcPts val="0"/>
              </a:spcBef>
              <a:spcAft>
                <a:spcPts val="200"/>
              </a:spcAft>
            </a:pPr>
            <a:r>
              <a:rPr lang="en-US" sz="1500" i="1" dirty="0"/>
              <a:t>Query processor</a:t>
            </a:r>
            <a:r>
              <a:rPr lang="en-US" sz="1500" dirty="0"/>
              <a:t> schedules and executes queries.</a:t>
            </a:r>
          </a:p>
          <a:p>
            <a:pPr>
              <a:lnSpc>
                <a:spcPct val="120000"/>
              </a:lnSpc>
              <a:spcBef>
                <a:spcPts val="0"/>
              </a:spcBef>
              <a:spcAft>
                <a:spcPts val="200"/>
              </a:spcAft>
            </a:pPr>
            <a:r>
              <a:rPr lang="en-US" sz="1500" i="1" dirty="0">
                <a:solidFill>
                  <a:srgbClr val="0070C0"/>
                </a:solidFill>
              </a:rPr>
              <a:t>Buffer manager </a:t>
            </a:r>
            <a:r>
              <a:rPr lang="en-US" sz="1500" dirty="0">
                <a:solidFill>
                  <a:srgbClr val="0070C0"/>
                </a:solidFill>
              </a:rPr>
              <a:t>controls reading/writing blocks/frames to/from disk.</a:t>
            </a:r>
          </a:p>
          <a:p>
            <a:pPr>
              <a:lnSpc>
                <a:spcPct val="120000"/>
              </a:lnSpc>
              <a:spcBef>
                <a:spcPts val="0"/>
              </a:spcBef>
              <a:spcAft>
                <a:spcPts val="200"/>
              </a:spcAft>
            </a:pPr>
            <a:r>
              <a:rPr lang="en-US" sz="1500" i="1" dirty="0">
                <a:solidFill>
                  <a:srgbClr val="FF0000"/>
                </a:solidFill>
              </a:rPr>
              <a:t>Log manager </a:t>
            </a:r>
            <a:r>
              <a:rPr lang="en-US" sz="1500" dirty="0">
                <a:solidFill>
                  <a:srgbClr val="FF0000"/>
                </a:solidFill>
              </a:rPr>
              <a:t>journals/records events to disk (log), e.g.</a:t>
            </a:r>
          </a:p>
          <a:p>
            <a:pPr lvl="1">
              <a:lnSpc>
                <a:spcPct val="120000"/>
              </a:lnSpc>
              <a:spcBef>
                <a:spcPts val="0"/>
              </a:spcBef>
              <a:spcAft>
                <a:spcPts val="200"/>
              </a:spcAft>
            </a:pPr>
            <a:r>
              <a:rPr lang="en-US" sz="1400" dirty="0">
                <a:solidFill>
                  <a:srgbClr val="FF0000"/>
                </a:solidFill>
              </a:rPr>
              <a:t>Transaction start/commit/abort</a:t>
            </a:r>
          </a:p>
          <a:p>
            <a:pPr lvl="1">
              <a:lnSpc>
                <a:spcPct val="120000"/>
              </a:lnSpc>
              <a:spcBef>
                <a:spcPts val="0"/>
              </a:spcBef>
              <a:spcAft>
                <a:spcPts val="200"/>
              </a:spcAft>
            </a:pPr>
            <a:r>
              <a:rPr lang="en-US" sz="1400" dirty="0">
                <a:solidFill>
                  <a:srgbClr val="FF0000"/>
                </a:solidFill>
              </a:rPr>
              <a:t>Transaction update of a block and previous value of data.</a:t>
            </a:r>
          </a:p>
          <a:p>
            <a:pPr>
              <a:lnSpc>
                <a:spcPct val="120000"/>
              </a:lnSpc>
              <a:spcBef>
                <a:spcPts val="0"/>
              </a:spcBef>
              <a:spcAft>
                <a:spcPts val="200"/>
              </a:spcAft>
            </a:pPr>
            <a:r>
              <a:rPr lang="en-US" sz="1500" i="1" dirty="0"/>
              <a:t>Transaction manager </a:t>
            </a:r>
            <a:r>
              <a:rPr lang="en-US" sz="1500" dirty="0"/>
              <a:t>coordinates query scheduling, buffer read/write and logging to ensure ACID.</a:t>
            </a:r>
          </a:p>
          <a:p>
            <a:pPr>
              <a:lnSpc>
                <a:spcPct val="120000"/>
              </a:lnSpc>
              <a:spcBef>
                <a:spcPts val="0"/>
              </a:spcBef>
              <a:spcAft>
                <a:spcPts val="200"/>
              </a:spcAft>
            </a:pPr>
            <a:r>
              <a:rPr lang="en-US" sz="1500" i="1" dirty="0"/>
              <a:t>Recovery manager</a:t>
            </a:r>
            <a:r>
              <a:rPr lang="en-US" sz="1500" dirty="0"/>
              <a:t> processes log to ensure ACID even after transaction or system failures.</a:t>
            </a:r>
          </a:p>
          <a:p>
            <a:pPr>
              <a:lnSpc>
                <a:spcPct val="120000"/>
              </a:lnSpc>
              <a:spcBef>
                <a:spcPts val="0"/>
              </a:spcBef>
              <a:spcAft>
                <a:spcPts val="200"/>
              </a:spcAft>
            </a:pPr>
            <a:r>
              <a:rPr lang="en-US" sz="1500" i="1" dirty="0">
                <a:solidFill>
                  <a:srgbClr val="7030A0"/>
                </a:solidFill>
              </a:rPr>
              <a:t>Log</a:t>
            </a:r>
            <a:r>
              <a:rPr lang="en-US" sz="1500" dirty="0">
                <a:solidFill>
                  <a:srgbClr val="7030A0"/>
                </a:solidFill>
              </a:rPr>
              <a:t> is a special type of block file used by the system to optimize performance and ensure ACID.</a:t>
            </a:r>
          </a:p>
        </p:txBody>
      </p:sp>
      <p:sp>
        <p:nvSpPr>
          <p:cNvPr id="2" name="Title 1"/>
          <p:cNvSpPr>
            <a:spLocks noGrp="1"/>
          </p:cNvSpPr>
          <p:nvPr>
            <p:ph type="title"/>
          </p:nvPr>
        </p:nvSpPr>
        <p:spPr/>
        <p:txBody>
          <a:bodyPr/>
          <a:lstStyle/>
          <a:p>
            <a:r>
              <a:rPr lang="en-US" dirty="0"/>
              <a:t>DBMS ACID Implementation</a:t>
            </a:r>
          </a:p>
        </p:txBody>
      </p:sp>
      <p:sp>
        <p:nvSpPr>
          <p:cNvPr id="4" name="TextBox 3"/>
          <p:cNvSpPr txBox="1"/>
          <p:nvPr/>
        </p:nvSpPr>
        <p:spPr>
          <a:xfrm>
            <a:off x="6086693" y="4592940"/>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ＭＳ Ｐゴシック" charset="-128"/>
                <a:cs typeface="+mn-cs"/>
              </a:rPr>
              <a:t>Garcia-Molina et al., p. 846</a:t>
            </a:r>
          </a:p>
        </p:txBody>
      </p:sp>
      <p:sp>
        <p:nvSpPr>
          <p:cNvPr id="3" name="Rectangle 2"/>
          <p:cNvSpPr/>
          <p:nvPr/>
        </p:nvSpPr>
        <p:spPr>
          <a:xfrm>
            <a:off x="7841412" y="655608"/>
            <a:ext cx="1026544" cy="698739"/>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6157766" y="1929442"/>
            <a:ext cx="1026544" cy="698739"/>
          </a:xfrm>
          <a:prstGeom prst="rect">
            <a:avLst/>
          </a:prstGeom>
          <a:noFill/>
          <a:ln w="3810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Can 4"/>
          <p:cNvSpPr/>
          <p:nvPr/>
        </p:nvSpPr>
        <p:spPr>
          <a:xfrm>
            <a:off x="6086693" y="3907766"/>
            <a:ext cx="1116364" cy="495032"/>
          </a:xfrm>
          <a:prstGeom prst="can">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782881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Bef>
                <a:spcPts val="0"/>
              </a:spcBef>
              <a:spcAft>
                <a:spcPts val="300"/>
              </a:spcAft>
              <a:buNone/>
            </a:pPr>
            <a:r>
              <a:rPr lang="en-US" dirty="0"/>
              <a:t>The DBMS logs every transaction event</a:t>
            </a:r>
          </a:p>
          <a:p>
            <a:pPr lvl="1">
              <a:spcBef>
                <a:spcPts val="0"/>
              </a:spcBef>
              <a:spcAft>
                <a:spcPts val="300"/>
              </a:spcAft>
            </a:pPr>
            <a:r>
              <a:rPr lang="en-US" i="1" dirty="0"/>
              <a:t>Log Sequence Number</a:t>
            </a:r>
            <a:r>
              <a:rPr lang="en-US" dirty="0"/>
              <a:t> (LSN): A unique ID for a log record. </a:t>
            </a:r>
          </a:p>
          <a:p>
            <a:pPr lvl="1">
              <a:spcBef>
                <a:spcPts val="0"/>
              </a:spcBef>
              <a:spcAft>
                <a:spcPts val="300"/>
              </a:spcAft>
            </a:pPr>
            <a:r>
              <a:rPr lang="en-US" i="1" dirty="0" err="1"/>
              <a:t>Prev</a:t>
            </a:r>
            <a:r>
              <a:rPr lang="en-US" i="1" dirty="0"/>
              <a:t> LSN</a:t>
            </a:r>
            <a:r>
              <a:rPr lang="en-US" dirty="0"/>
              <a:t>: A link to their last log record. </a:t>
            </a:r>
          </a:p>
          <a:p>
            <a:pPr lvl="1">
              <a:spcBef>
                <a:spcPts val="0"/>
              </a:spcBef>
              <a:spcAft>
                <a:spcPts val="300"/>
              </a:spcAft>
            </a:pPr>
            <a:r>
              <a:rPr lang="en-US" i="1" dirty="0"/>
              <a:t>Transaction ID number.</a:t>
            </a:r>
            <a:endParaRPr lang="en-US" dirty="0"/>
          </a:p>
          <a:p>
            <a:pPr lvl="1">
              <a:spcBef>
                <a:spcPts val="0"/>
              </a:spcBef>
              <a:spcAft>
                <a:spcPts val="300"/>
              </a:spcAft>
            </a:pPr>
            <a:r>
              <a:rPr lang="en-US" i="1" dirty="0"/>
              <a:t>Type</a:t>
            </a:r>
            <a:r>
              <a:rPr lang="en-US" dirty="0"/>
              <a:t>: Describes the type of database log record.</a:t>
            </a:r>
          </a:p>
          <a:p>
            <a:pPr lvl="2">
              <a:spcBef>
                <a:spcPts val="0"/>
              </a:spcBef>
              <a:spcAft>
                <a:spcPts val="300"/>
              </a:spcAft>
            </a:pPr>
            <a:r>
              <a:rPr lang="en-US" b="1" dirty="0"/>
              <a:t>Update Log Record</a:t>
            </a:r>
          </a:p>
          <a:p>
            <a:pPr lvl="3">
              <a:spcBef>
                <a:spcPts val="0"/>
              </a:spcBef>
              <a:spcAft>
                <a:spcPts val="300"/>
              </a:spcAft>
            </a:pPr>
            <a:r>
              <a:rPr lang="en-US" i="1" dirty="0" err="1"/>
              <a:t>PageID</a:t>
            </a:r>
            <a:r>
              <a:rPr lang="en-US" dirty="0"/>
              <a:t>: A reference to the Page ID of the modified page.</a:t>
            </a:r>
          </a:p>
          <a:p>
            <a:pPr lvl="3">
              <a:spcBef>
                <a:spcPts val="0"/>
              </a:spcBef>
              <a:spcAft>
                <a:spcPts val="300"/>
              </a:spcAft>
            </a:pPr>
            <a:r>
              <a:rPr lang="en-US" i="1" dirty="0"/>
              <a:t>Length and Offset</a:t>
            </a:r>
            <a:r>
              <a:rPr lang="en-US" dirty="0"/>
              <a:t>: Length in bytes and offset of the page are usually included.</a:t>
            </a:r>
          </a:p>
          <a:p>
            <a:pPr lvl="3">
              <a:spcBef>
                <a:spcPts val="0"/>
              </a:spcBef>
              <a:spcAft>
                <a:spcPts val="300"/>
              </a:spcAft>
            </a:pPr>
            <a:r>
              <a:rPr lang="en-US" i="1" dirty="0"/>
              <a:t>Before and After Images </a:t>
            </a:r>
            <a:r>
              <a:rPr lang="en-US" dirty="0"/>
              <a:t>of records.</a:t>
            </a:r>
            <a:endParaRPr lang="en-US" i="1" dirty="0"/>
          </a:p>
          <a:p>
            <a:pPr lvl="2">
              <a:spcBef>
                <a:spcPts val="0"/>
              </a:spcBef>
              <a:spcAft>
                <a:spcPts val="300"/>
              </a:spcAft>
            </a:pPr>
            <a:r>
              <a:rPr lang="en-US" b="1" dirty="0"/>
              <a:t>Compensation Log Record</a:t>
            </a:r>
            <a:r>
              <a:rPr lang="en-US" dirty="0"/>
              <a:t> </a:t>
            </a:r>
          </a:p>
          <a:p>
            <a:pPr lvl="2">
              <a:spcBef>
                <a:spcPts val="0"/>
              </a:spcBef>
              <a:spcAft>
                <a:spcPts val="300"/>
              </a:spcAft>
            </a:pPr>
            <a:r>
              <a:rPr lang="en-US" b="1" dirty="0"/>
              <a:t>Commit Record</a:t>
            </a:r>
            <a:r>
              <a:rPr lang="en-US" dirty="0"/>
              <a:t> </a:t>
            </a:r>
          </a:p>
          <a:p>
            <a:pPr lvl="2">
              <a:spcBef>
                <a:spcPts val="0"/>
              </a:spcBef>
              <a:spcAft>
                <a:spcPts val="300"/>
              </a:spcAft>
            </a:pPr>
            <a:r>
              <a:rPr lang="en-US" b="1" dirty="0"/>
              <a:t>Abort Record</a:t>
            </a:r>
            <a:r>
              <a:rPr lang="en-US" dirty="0"/>
              <a:t> </a:t>
            </a:r>
            <a:r>
              <a:rPr lang="en-US" b="1" dirty="0"/>
              <a:t>Checkpoint Record</a:t>
            </a:r>
            <a:r>
              <a:rPr lang="en-US" dirty="0"/>
              <a:t> </a:t>
            </a:r>
          </a:p>
          <a:p>
            <a:pPr lvl="2">
              <a:spcBef>
                <a:spcPts val="0"/>
              </a:spcBef>
              <a:spcAft>
                <a:spcPts val="300"/>
              </a:spcAft>
            </a:pPr>
            <a:r>
              <a:rPr lang="en-US" b="1" dirty="0"/>
              <a:t>Completion Record</a:t>
            </a:r>
            <a:r>
              <a:rPr lang="en-US" dirty="0"/>
              <a:t> notes that all work has been done for this particular transaction.</a:t>
            </a:r>
          </a:p>
          <a:p>
            <a:pPr>
              <a:spcBef>
                <a:spcPts val="0"/>
              </a:spcBef>
              <a:spcAft>
                <a:spcPts val="300"/>
              </a:spcAft>
            </a:pPr>
            <a:endParaRPr lang="en-US" dirty="0"/>
          </a:p>
        </p:txBody>
      </p:sp>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4317969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1"/>
          </p:nvPr>
        </p:nvSpPr>
        <p:spPr/>
        <p:txBody>
          <a:bodyPr>
            <a:normAutofit fontScale="92500" lnSpcReduction="10000"/>
          </a:bodyPr>
          <a:lstStyle/>
          <a:p>
            <a:pPr marL="0" indent="0">
              <a:lnSpc>
                <a:spcPct val="120000"/>
              </a:lnSpc>
              <a:spcBef>
                <a:spcPts val="0"/>
              </a:spcBef>
              <a:spcAft>
                <a:spcPts val="300"/>
              </a:spcAft>
              <a:buNone/>
            </a:pPr>
            <a:r>
              <a:rPr lang="en-US" sz="2000" dirty="0"/>
              <a:t>DBMS (Redo processing)</a:t>
            </a:r>
          </a:p>
          <a:p>
            <a:pPr>
              <a:lnSpc>
                <a:spcPct val="120000"/>
              </a:lnSpc>
              <a:spcBef>
                <a:spcPts val="0"/>
              </a:spcBef>
              <a:spcAft>
                <a:spcPts val="300"/>
              </a:spcAft>
            </a:pPr>
            <a:r>
              <a:rPr lang="en-US" dirty="0"/>
              <a:t>Write log events from all transactions into a single log stream.</a:t>
            </a:r>
          </a:p>
          <a:p>
            <a:pPr>
              <a:lnSpc>
                <a:spcPct val="120000"/>
              </a:lnSpc>
              <a:spcBef>
                <a:spcPts val="0"/>
              </a:spcBef>
              <a:spcAft>
                <a:spcPts val="300"/>
              </a:spcAft>
            </a:pPr>
            <a:r>
              <a:rPr lang="en-US" dirty="0"/>
              <a:t>Multiple events per page</a:t>
            </a:r>
          </a:p>
          <a:p>
            <a:pPr>
              <a:lnSpc>
                <a:spcPct val="120000"/>
              </a:lnSpc>
              <a:spcBef>
                <a:spcPts val="0"/>
              </a:spcBef>
              <a:spcAft>
                <a:spcPts val="300"/>
              </a:spcAft>
            </a:pPr>
            <a:r>
              <a:rPr lang="en-US" dirty="0"/>
              <a:t>Forces (writes) log record on COMMIT/ABORT</a:t>
            </a:r>
          </a:p>
          <a:p>
            <a:pPr lvl="1">
              <a:lnSpc>
                <a:spcPct val="120000"/>
              </a:lnSpc>
              <a:spcBef>
                <a:spcPts val="0"/>
              </a:spcBef>
              <a:spcAft>
                <a:spcPts val="300"/>
              </a:spcAft>
            </a:pPr>
            <a:r>
              <a:rPr lang="en-US" dirty="0"/>
              <a:t>Single block I/O records many updates</a:t>
            </a:r>
          </a:p>
          <a:p>
            <a:pPr lvl="1">
              <a:lnSpc>
                <a:spcPct val="120000"/>
              </a:lnSpc>
              <a:spcBef>
                <a:spcPts val="0"/>
              </a:spcBef>
              <a:spcAft>
                <a:spcPts val="300"/>
              </a:spcAft>
            </a:pPr>
            <a:r>
              <a:rPr lang="en-US" dirty="0"/>
              <a:t>Versus multiple block I/</a:t>
            </a:r>
            <a:r>
              <a:rPr lang="en-US" dirty="0" err="1"/>
              <a:t>Os</a:t>
            </a:r>
            <a:r>
              <a:rPr lang="en-US" dirty="0"/>
              <a:t>, each recording a single change.</a:t>
            </a:r>
          </a:p>
          <a:p>
            <a:pPr lvl="1">
              <a:lnSpc>
                <a:spcPct val="120000"/>
              </a:lnSpc>
              <a:spcBef>
                <a:spcPts val="0"/>
              </a:spcBef>
              <a:spcAft>
                <a:spcPts val="300"/>
              </a:spcAft>
            </a:pPr>
            <a:r>
              <a:rPr lang="en-US" dirty="0"/>
              <a:t>All of a transaction’s updates recorded in one I/O versus many.</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Applies changes to modified pages that were not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p:nvPr>
        </p:nvSpPr>
        <p:spPr/>
        <p:txBody>
          <a:bodyPr/>
          <a:lstStyle/>
          <a:p>
            <a:r>
              <a:rPr lang="en-US" dirty="0"/>
              <a:t>Write Ahead Logging</a:t>
            </a:r>
          </a:p>
        </p:txBody>
      </p:sp>
      <p:sp>
        <p:nvSpPr>
          <p:cNvPr id="14" name="TextBox 13"/>
          <p:cNvSpPr txBox="1"/>
          <p:nvPr/>
        </p:nvSpPr>
        <p:spPr>
          <a:xfrm>
            <a:off x="117994" y="663456"/>
            <a:ext cx="914400" cy="914400"/>
          </a:xfrm>
          <a:prstGeom prst="rect">
            <a:avLst/>
          </a:prstGeom>
          <a:noFill/>
        </p:spPr>
        <p:txBody>
          <a:bodyPr wrap="none" rtlCol="0">
            <a:noAutofit/>
          </a:bodyPr>
          <a:lstStyle/>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Begin</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A</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B</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Update C</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(REQ)</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Force to disk</a:t>
            </a:r>
          </a:p>
          <a:p>
            <a:pPr marL="457200" marR="0" lvl="0" indent="-457200" algn="l" defTabSz="457200" rtl="0" eaLnBrk="1" fontAlgn="base" latinLnBrk="0" hangingPunct="1">
              <a:lnSpc>
                <a:spcPct val="100000"/>
              </a:lnSpc>
              <a:spcBef>
                <a:spcPts val="0"/>
              </a:spcBef>
              <a:spcAft>
                <a:spcPts val="0"/>
              </a:spcAft>
              <a:buClr>
                <a:prstClr val="white"/>
              </a:buClr>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Commit (RSP)</a:t>
            </a:r>
          </a:p>
          <a:p>
            <a:pPr marL="457200" marR="0" lvl="0" indent="-457200" algn="l" defTabSz="457200" rtl="0" eaLnBrk="1" fontAlgn="base" latinLnBrk="0" hangingPunct="1">
              <a:lnSpc>
                <a:spcPct val="100000"/>
              </a:lnSpc>
              <a:spcBef>
                <a:spcPts val="0"/>
              </a:spcBef>
              <a:spcAft>
                <a:spcPts val="0"/>
              </a:spcAft>
              <a:buClr>
                <a:prstClr val="white"/>
              </a:buClr>
              <a:buSzTx/>
              <a:buFontTx/>
              <a:buAutoNum type="arabicParenBoth"/>
              <a:tabLst/>
              <a:defRPr/>
            </a:pPr>
            <a:endParaRPr kumimoji="0" lang="en-US" sz="12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grpSp>
        <p:nvGrpSpPr>
          <p:cNvPr id="4" name="Group 3"/>
          <p:cNvGrpSpPr/>
          <p:nvPr/>
        </p:nvGrpSpPr>
        <p:grpSpPr>
          <a:xfrm>
            <a:off x="233757" y="2262429"/>
            <a:ext cx="3903848" cy="2045867"/>
            <a:chOff x="914400" y="1599268"/>
            <a:chExt cx="5793432" cy="3036130"/>
          </a:xfrm>
        </p:grpSpPr>
        <p:pic>
          <p:nvPicPr>
            <p:cNvPr id="5" name="Picture 4"/>
            <p:cNvPicPr>
              <a:picLocks noChangeAspect="1"/>
            </p:cNvPicPr>
            <p:nvPr/>
          </p:nvPicPr>
          <p:blipFill>
            <a:blip r:embed="rId2"/>
            <a:stretch>
              <a:fillRect/>
            </a:stretch>
          </p:blipFill>
          <p:spPr>
            <a:xfrm>
              <a:off x="914400" y="1599268"/>
              <a:ext cx="5793432" cy="3036130"/>
            </a:xfrm>
            <a:prstGeom prst="rect">
              <a:avLst/>
            </a:prstGeom>
          </p:spPr>
        </p:pic>
        <p:sp>
          <p:nvSpPr>
            <p:cNvPr id="7" name="Rectangle 6"/>
            <p:cNvSpPr/>
            <p:nvPr/>
          </p:nvSpPr>
          <p:spPr>
            <a:xfrm>
              <a:off x="4404476" y="2240629"/>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8" name="Rectangle 7"/>
            <p:cNvSpPr/>
            <p:nvPr/>
          </p:nvSpPr>
          <p:spPr>
            <a:xfrm>
              <a:off x="3021245" y="3006120"/>
              <a:ext cx="474651" cy="36296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870302" y="2592646"/>
              <a:ext cx="474651" cy="404848"/>
            </a:xfrm>
            <a:prstGeom prst="rect">
              <a:avLst/>
            </a:prstGeom>
            <a:solidFill>
              <a:srgbClr val="FF0000"/>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grpSp>
      <p:sp>
        <p:nvSpPr>
          <p:cNvPr id="10" name="Rectangle 9"/>
          <p:cNvSpPr/>
          <p:nvPr/>
        </p:nvSpPr>
        <p:spPr>
          <a:xfrm>
            <a:off x="2323933" y="3453439"/>
            <a:ext cx="569657" cy="232513"/>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2727551" y="3691455"/>
            <a:ext cx="1208976" cy="329982"/>
          </a:xfrm>
          <a:prstGeom prst="rect">
            <a:avLst/>
          </a:prstGeom>
          <a:solidFill>
            <a:schemeClr val="bg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13" name="Straight Connector 12"/>
          <p:cNvCxnSpPr/>
          <p:nvPr/>
        </p:nvCxnSpPr>
        <p:spPr>
          <a:xfrm>
            <a:off x="710409" y="3602914"/>
            <a:ext cx="25460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a:off x="1813354" y="3455005"/>
            <a:ext cx="315917" cy="236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331267" y="2936782"/>
            <a:ext cx="336132" cy="749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479931" y="3204610"/>
            <a:ext cx="485441" cy="4868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H="1">
            <a:off x="624408" y="2015664"/>
            <a:ext cx="1877699" cy="500192"/>
          </a:xfrm>
          <a:prstGeom prst="bentConnector3">
            <a:avLst>
              <a:gd name="adj1" fmla="val 57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rot="16200000" flipH="1">
            <a:off x="1200439" y="1195800"/>
            <a:ext cx="1545142" cy="1470952"/>
          </a:xfrm>
          <a:prstGeom prst="bentConnector3">
            <a:avLst>
              <a:gd name="adj1" fmla="val -28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0"/>
          </p:cNvCxnSpPr>
          <p:nvPr/>
        </p:nvCxnSpPr>
        <p:spPr>
          <a:xfrm rot="16200000" flipH="1">
            <a:off x="1211477" y="1083960"/>
            <a:ext cx="1949531" cy="1746162"/>
          </a:xfrm>
          <a:prstGeom prst="bentConnector3">
            <a:avLst>
              <a:gd name="adj1" fmla="val -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494057" y="2660734"/>
            <a:ext cx="319839" cy="244582"/>
          </a:xfrm>
          <a:prstGeom prst="rect">
            <a:avLst/>
          </a:prstGeom>
          <a:solidFill>
            <a:srgbClr val="7030A0"/>
          </a:solidFill>
          <a:ln w="19050">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cxnSp>
        <p:nvCxnSpPr>
          <p:cNvPr id="39" name="Straight Arrow Connector 38"/>
          <p:cNvCxnSpPr/>
          <p:nvPr/>
        </p:nvCxnSpPr>
        <p:spPr>
          <a:xfrm>
            <a:off x="3059322" y="982274"/>
            <a:ext cx="584021"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08487" y="1158705"/>
            <a:ext cx="945489"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05093" y="1331729"/>
            <a:ext cx="1848883"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43343" y="583970"/>
            <a:ext cx="0" cy="207676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643343" y="1450665"/>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643343" y="164431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653976" y="193127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43343" y="663456"/>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643343" y="832392"/>
            <a:ext cx="494262" cy="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5" name="Can 54"/>
          <p:cNvSpPr/>
          <p:nvPr/>
        </p:nvSpPr>
        <p:spPr>
          <a:xfrm>
            <a:off x="3708868" y="3679984"/>
            <a:ext cx="703740" cy="312061"/>
          </a:xfrm>
          <a:prstGeom prst="can">
            <a:avLst/>
          </a:prstGeom>
          <a:noFill/>
          <a:ln w="38100">
            <a:solidFill>
              <a:srgbClr val="7030A0"/>
            </a:solidFill>
          </a:ln>
          <a:effectLst/>
        </p:spPr>
        <p:txBody>
          <a:bodyPr wrap="square" lIns="0" tIns="137160" rIns="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7030A0"/>
                </a:solidFill>
                <a:effectLst/>
                <a:uLnTx/>
                <a:uFillTx/>
                <a:latin typeface="Calibri"/>
                <a:ea typeface="ＭＳ Ｐゴシック" charset="-128"/>
                <a:cs typeface="+mn-cs"/>
              </a:rPr>
              <a:t>Log</a:t>
            </a:r>
            <a:endPar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endParaRPr>
          </a:p>
        </p:txBody>
      </p:sp>
      <p:cxnSp>
        <p:nvCxnSpPr>
          <p:cNvPr id="56" name="Straight Arrow Connector 55"/>
          <p:cNvCxnSpPr/>
          <p:nvPr/>
        </p:nvCxnSpPr>
        <p:spPr>
          <a:xfrm>
            <a:off x="3708868" y="2905316"/>
            <a:ext cx="227659" cy="74527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320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58"/>
          <p:cNvSpPr>
            <a:spLocks noGrp="1"/>
          </p:cNvSpPr>
          <p:nvPr>
            <p:ph idx="4294967295"/>
          </p:nvPr>
        </p:nvSpPr>
        <p:spPr>
          <a:xfrm>
            <a:off x="4240213" y="590550"/>
            <a:ext cx="4903787" cy="4038600"/>
          </a:xfrm>
          <a:prstGeom prst="rect">
            <a:avLst/>
          </a:prstGeom>
        </p:spPr>
        <p:txBody>
          <a:bodyPr>
            <a:normAutofit fontScale="47500" lnSpcReduction="20000"/>
          </a:bodyPr>
          <a:lstStyle/>
          <a:p>
            <a:pPr marL="0" indent="0">
              <a:lnSpc>
                <a:spcPct val="120000"/>
              </a:lnSpc>
              <a:spcBef>
                <a:spcPts val="0"/>
              </a:spcBef>
              <a:spcAft>
                <a:spcPts val="300"/>
              </a:spcAft>
              <a:buNone/>
            </a:pPr>
            <a:r>
              <a:rPr lang="en-US" sz="3400" dirty="0"/>
              <a:t>DBMS (Undo processing)</a:t>
            </a:r>
          </a:p>
          <a:p>
            <a:pPr>
              <a:lnSpc>
                <a:spcPct val="120000"/>
              </a:lnSpc>
              <a:spcBef>
                <a:spcPts val="0"/>
              </a:spcBef>
              <a:spcAft>
                <a:spcPts val="300"/>
              </a:spcAft>
            </a:pPr>
            <a:r>
              <a:rPr lang="en-US" dirty="0"/>
              <a:t>Enable steal policy to improve cache performance by</a:t>
            </a:r>
          </a:p>
          <a:p>
            <a:pPr lvl="1">
              <a:lnSpc>
                <a:spcPct val="120000"/>
              </a:lnSpc>
              <a:spcBef>
                <a:spcPts val="0"/>
              </a:spcBef>
              <a:spcAft>
                <a:spcPts val="300"/>
              </a:spcAft>
            </a:pPr>
            <a:r>
              <a:rPr lang="en-US" dirty="0"/>
              <a:t>Avoiding lots of pinned pages</a:t>
            </a:r>
          </a:p>
          <a:p>
            <a:pPr lvl="1">
              <a:lnSpc>
                <a:spcPct val="120000"/>
              </a:lnSpc>
              <a:spcBef>
                <a:spcPts val="0"/>
              </a:spcBef>
              <a:spcAft>
                <a:spcPts val="300"/>
              </a:spcAft>
            </a:pPr>
            <a:r>
              <a:rPr lang="en-US" dirty="0"/>
              <a:t>Unlikely to be reused soon.</a:t>
            </a:r>
          </a:p>
          <a:p>
            <a:pPr>
              <a:lnSpc>
                <a:spcPct val="120000"/>
              </a:lnSpc>
              <a:spcBef>
                <a:spcPts val="0"/>
              </a:spcBef>
              <a:spcAft>
                <a:spcPts val="300"/>
              </a:spcAft>
            </a:pPr>
            <a:r>
              <a:rPr lang="en-US" dirty="0"/>
              <a:t>Before stealing</a:t>
            </a:r>
          </a:p>
          <a:p>
            <a:pPr lvl="1">
              <a:lnSpc>
                <a:spcPct val="120000"/>
              </a:lnSpc>
              <a:spcBef>
                <a:spcPts val="0"/>
              </a:spcBef>
              <a:spcAft>
                <a:spcPts val="300"/>
              </a:spcAft>
            </a:pPr>
            <a:r>
              <a:rPr lang="en-US" dirty="0"/>
              <a:t>Force log record to disk.</a:t>
            </a:r>
          </a:p>
          <a:p>
            <a:pPr lvl="1">
              <a:lnSpc>
                <a:spcPct val="120000"/>
              </a:lnSpc>
              <a:spcBef>
                <a:spcPts val="0"/>
              </a:spcBef>
              <a:spcAft>
                <a:spcPts val="300"/>
              </a:spcAft>
            </a:pPr>
            <a:r>
              <a:rPr lang="en-US" dirty="0"/>
              <a:t>Update log entry has data record</a:t>
            </a:r>
          </a:p>
          <a:p>
            <a:pPr lvl="2">
              <a:lnSpc>
                <a:spcPct val="120000"/>
              </a:lnSpc>
              <a:spcBef>
                <a:spcPts val="0"/>
              </a:spcBef>
              <a:spcAft>
                <a:spcPts val="300"/>
              </a:spcAft>
            </a:pPr>
            <a:r>
              <a:rPr lang="en-US" dirty="0"/>
              <a:t>Before image</a:t>
            </a:r>
          </a:p>
          <a:p>
            <a:pPr lvl="2">
              <a:lnSpc>
                <a:spcPct val="120000"/>
              </a:lnSpc>
              <a:spcBef>
                <a:spcPts val="0"/>
              </a:spcBef>
              <a:spcAft>
                <a:spcPts val="300"/>
              </a:spcAft>
            </a:pPr>
            <a:r>
              <a:rPr lang="en-US" dirty="0"/>
              <a:t>After image</a:t>
            </a:r>
          </a:p>
          <a:p>
            <a:pPr>
              <a:lnSpc>
                <a:spcPct val="120000"/>
              </a:lnSpc>
              <a:spcBef>
                <a:spcPts val="0"/>
              </a:spcBef>
              <a:spcAft>
                <a:spcPts val="300"/>
              </a:spcAft>
            </a:pPr>
            <a:r>
              <a:rPr lang="en-US" dirty="0"/>
              <a:t>If there is a failure</a:t>
            </a:r>
          </a:p>
          <a:p>
            <a:pPr lvl="1">
              <a:lnSpc>
                <a:spcPct val="120000"/>
              </a:lnSpc>
              <a:spcBef>
                <a:spcPts val="0"/>
              </a:spcBef>
              <a:spcAft>
                <a:spcPts val="300"/>
              </a:spcAft>
            </a:pPr>
            <a:r>
              <a:rPr lang="en-US" dirty="0"/>
              <a:t>DBMS sequentially reads log.</a:t>
            </a:r>
          </a:p>
          <a:p>
            <a:pPr lvl="1">
              <a:lnSpc>
                <a:spcPct val="120000"/>
              </a:lnSpc>
              <a:spcBef>
                <a:spcPts val="0"/>
              </a:spcBef>
              <a:spcAft>
                <a:spcPts val="300"/>
              </a:spcAft>
            </a:pPr>
            <a:r>
              <a:rPr lang="en-US" dirty="0"/>
              <a:t>Undoes changes to</a:t>
            </a:r>
          </a:p>
          <a:p>
            <a:pPr lvl="2">
              <a:lnSpc>
                <a:spcPct val="120000"/>
              </a:lnSpc>
              <a:spcBef>
                <a:spcPts val="0"/>
              </a:spcBef>
              <a:spcAft>
                <a:spcPts val="300"/>
              </a:spcAft>
            </a:pPr>
            <a:r>
              <a:rPr lang="en-US" dirty="0"/>
              <a:t>modified pages, uncommitted pages</a:t>
            </a:r>
          </a:p>
          <a:p>
            <a:pPr lvl="2">
              <a:lnSpc>
                <a:spcPct val="120000"/>
              </a:lnSpc>
              <a:spcBef>
                <a:spcPts val="0"/>
              </a:spcBef>
              <a:spcAft>
                <a:spcPts val="300"/>
              </a:spcAft>
            </a:pPr>
            <a:r>
              <a:rPr lang="en-US" dirty="0"/>
              <a:t>That were saved to disk.</a:t>
            </a:r>
          </a:p>
          <a:p>
            <a:pPr lvl="1">
              <a:lnSpc>
                <a:spcPct val="120000"/>
              </a:lnSpc>
              <a:spcBef>
                <a:spcPts val="0"/>
              </a:spcBef>
              <a:spcAft>
                <a:spcPts val="300"/>
              </a:spcAft>
            </a:pPr>
            <a:r>
              <a:rPr lang="en-US" dirty="0"/>
              <a:t>Then resumes normal processing.</a:t>
            </a:r>
          </a:p>
        </p:txBody>
      </p:sp>
      <p:sp>
        <p:nvSpPr>
          <p:cNvPr id="2" name="Title 1"/>
          <p:cNvSpPr>
            <a:spLocks noGrp="1"/>
          </p:cNvSpPr>
          <p:nvPr>
            <p:ph type="title" idx="4294967295"/>
          </p:nvPr>
        </p:nvSpPr>
        <p:spPr>
          <a:xfrm>
            <a:off x="0" y="57150"/>
            <a:ext cx="8666163" cy="381000"/>
          </a:xfrm>
          <a:prstGeom prst="rect">
            <a:avLst/>
          </a:prstGeom>
        </p:spPr>
        <p:txBody>
          <a:bodyPr anchor="ctr"/>
          <a:lstStyle/>
          <a:p>
            <a:pPr algn="l"/>
            <a:r>
              <a:rPr lang="en-US" sz="3200" dirty="0">
                <a:solidFill>
                  <a:schemeClr val="bg1"/>
                </a:solidFill>
              </a:rPr>
              <a:t>Write Ahead </a:t>
            </a:r>
            <a:r>
              <a:rPr lang="en-US" sz="2800" dirty="0">
                <a:solidFill>
                  <a:schemeClr val="bg1"/>
                </a:solidFill>
              </a:rPr>
              <a:t>Logging</a:t>
            </a:r>
            <a:endParaRPr lang="en-US" sz="3200" dirty="0">
              <a:solidFill>
                <a:schemeClr val="bg1"/>
              </a:solidFill>
            </a:endParaRPr>
          </a:p>
        </p:txBody>
      </p:sp>
      <p:sp>
        <p:nvSpPr>
          <p:cNvPr id="31" name="Rectangle 6"/>
          <p:cNvSpPr>
            <a:spLocks noChangeArrowheads="1"/>
          </p:cNvSpPr>
          <p:nvPr/>
        </p:nvSpPr>
        <p:spPr bwMode="auto">
          <a:xfrm>
            <a:off x="1215324" y="2868808"/>
            <a:ext cx="2105025" cy="1704975"/>
          </a:xfrm>
          <a:prstGeom prst="rect">
            <a:avLst/>
          </a:prstGeom>
          <a:noFill/>
          <a:ln w="12700">
            <a:solidFill>
              <a:srgbClr val="44444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33" name="Rectangle 7"/>
          <p:cNvSpPr>
            <a:spLocks noChangeArrowheads="1"/>
          </p:cNvSpPr>
          <p:nvPr/>
        </p:nvSpPr>
        <p:spPr bwMode="auto">
          <a:xfrm>
            <a:off x="565243" y="3112886"/>
            <a:ext cx="66124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Force</a:t>
            </a:r>
          </a:p>
        </p:txBody>
      </p:sp>
      <p:sp>
        <p:nvSpPr>
          <p:cNvPr id="34" name="Rectangle 8"/>
          <p:cNvSpPr>
            <a:spLocks noChangeArrowheads="1"/>
          </p:cNvSpPr>
          <p:nvPr/>
        </p:nvSpPr>
        <p:spPr bwMode="auto">
          <a:xfrm>
            <a:off x="279493" y="4084436"/>
            <a:ext cx="97061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3365FB"/>
                </a:solidFill>
                <a:effectLst/>
                <a:uLnTx/>
                <a:uFillTx/>
                <a:latin typeface="Calibri" charset="0"/>
                <a:ea typeface="ＭＳ Ｐゴシック" charset="-128"/>
                <a:cs typeface="+mn-cs"/>
              </a:rPr>
              <a:t>No Force</a:t>
            </a:r>
          </a:p>
        </p:txBody>
      </p:sp>
      <p:sp>
        <p:nvSpPr>
          <p:cNvPr id="36" name="Rectangle 9"/>
          <p:cNvSpPr>
            <a:spLocks noChangeArrowheads="1"/>
          </p:cNvSpPr>
          <p:nvPr/>
        </p:nvSpPr>
        <p:spPr bwMode="auto">
          <a:xfrm>
            <a:off x="1251043" y="2599727"/>
            <a:ext cx="906499"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No Steal</a:t>
            </a:r>
          </a:p>
        </p:txBody>
      </p:sp>
      <p:sp>
        <p:nvSpPr>
          <p:cNvPr id="37" name="Rectangle 10"/>
          <p:cNvSpPr>
            <a:spLocks noChangeArrowheads="1"/>
          </p:cNvSpPr>
          <p:nvPr/>
        </p:nvSpPr>
        <p:spPr bwMode="auto">
          <a:xfrm>
            <a:off x="2508343" y="2600918"/>
            <a:ext cx="597120" cy="2981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500" b="1" i="0" u="none" strike="noStrike" kern="1200" cap="none" spc="0" normalizeH="0" baseline="0" noProof="0">
                <a:ln>
                  <a:noFill/>
                </a:ln>
                <a:solidFill>
                  <a:srgbClr val="438E00"/>
                </a:solidFill>
                <a:effectLst/>
                <a:uLnTx/>
                <a:uFillTx/>
                <a:latin typeface="Calibri" charset="0"/>
                <a:ea typeface="ＭＳ Ｐゴシック" charset="-128"/>
                <a:cs typeface="+mn-cs"/>
              </a:rPr>
              <a:t>Steal</a:t>
            </a:r>
          </a:p>
        </p:txBody>
      </p:sp>
      <p:sp>
        <p:nvSpPr>
          <p:cNvPr id="38" name="Line 11"/>
          <p:cNvSpPr>
            <a:spLocks noChangeShapeType="1"/>
          </p:cNvSpPr>
          <p:nvPr/>
        </p:nvSpPr>
        <p:spPr bwMode="auto">
          <a:xfrm>
            <a:off x="1215324" y="3721295"/>
            <a:ext cx="2105025" cy="0"/>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1" name="Line 12"/>
          <p:cNvSpPr>
            <a:spLocks noChangeShapeType="1"/>
          </p:cNvSpPr>
          <p:nvPr/>
        </p:nvSpPr>
        <p:spPr bwMode="auto">
          <a:xfrm>
            <a:off x="2296412" y="2868808"/>
            <a:ext cx="0" cy="1704975"/>
          </a:xfrm>
          <a:prstGeom prst="line">
            <a:avLst/>
          </a:prstGeom>
          <a:noFill/>
          <a:ln w="12700">
            <a:solidFill>
              <a:srgbClr val="44444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3" name="Rectangle 13"/>
          <p:cNvSpPr>
            <a:spLocks noChangeArrowheads="1"/>
          </p:cNvSpPr>
          <p:nvPr/>
        </p:nvSpPr>
        <p:spPr bwMode="auto">
          <a:xfrm>
            <a:off x="1366534" y="3134318"/>
            <a:ext cx="804035"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C0128"/>
                </a:solidFill>
                <a:effectLst/>
                <a:uLnTx/>
                <a:uFillTx/>
                <a:latin typeface="Calibri" charset="0"/>
                <a:ea typeface="ＭＳ Ｐゴシック" charset="-128"/>
                <a:cs typeface="+mn-cs"/>
              </a:rPr>
              <a:t>Trivial</a:t>
            </a:r>
          </a:p>
        </p:txBody>
      </p:sp>
      <p:sp>
        <p:nvSpPr>
          <p:cNvPr id="44" name="Rectangle 14"/>
          <p:cNvSpPr>
            <a:spLocks noChangeArrowheads="1"/>
          </p:cNvSpPr>
          <p:nvPr/>
        </p:nvSpPr>
        <p:spPr bwMode="auto">
          <a:xfrm>
            <a:off x="2302365" y="3726058"/>
            <a:ext cx="1019175" cy="847725"/>
          </a:xfrm>
          <a:prstGeom prst="rect">
            <a:avLst/>
          </a:prstGeom>
          <a:solidFill>
            <a:srgbClr val="00B050"/>
          </a:solidFill>
          <a:ln w="12700">
            <a:solidFill>
              <a:srgbClr val="444444"/>
            </a:solidFill>
            <a:miter lim="800000"/>
            <a:headEnd/>
            <a:tailEnd/>
          </a:ln>
          <a:effectLst/>
        </p:spPr>
        <p:txBody>
          <a:bodyPr wrap="none"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400"/>
              </a:solidFill>
              <a:effectLst/>
              <a:uLnTx/>
              <a:uFillTx/>
              <a:latin typeface="Times New Roman" charset="0"/>
              <a:ea typeface="ＭＳ Ｐゴシック" charset="-128"/>
              <a:cs typeface="+mn-cs"/>
            </a:endParaRPr>
          </a:p>
        </p:txBody>
      </p:sp>
      <p:sp>
        <p:nvSpPr>
          <p:cNvPr id="46" name="Rectangle 15"/>
          <p:cNvSpPr>
            <a:spLocks noChangeArrowheads="1"/>
          </p:cNvSpPr>
          <p:nvPr/>
        </p:nvSpPr>
        <p:spPr bwMode="auto">
          <a:xfrm>
            <a:off x="2336893" y="3991568"/>
            <a:ext cx="983443" cy="3443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Calibri" charset="0"/>
                <a:ea typeface="ＭＳ Ｐゴシック" charset="-128"/>
                <a:cs typeface="+mn-cs"/>
              </a:rPr>
              <a:t>Desired</a:t>
            </a:r>
          </a:p>
        </p:txBody>
      </p:sp>
      <p:sp>
        <p:nvSpPr>
          <p:cNvPr id="47" name="Content Placeholder 4"/>
          <p:cNvSpPr txBox="1">
            <a:spLocks/>
          </p:cNvSpPr>
          <p:nvPr/>
        </p:nvSpPr>
        <p:spPr bwMode="auto">
          <a:xfrm>
            <a:off x="196578" y="556891"/>
            <a:ext cx="3541077" cy="2038074"/>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228600" indent="-228600" algn="l" rtl="0" eaLnBrk="1" fontAlgn="base" hangingPunct="1">
              <a:lnSpc>
                <a:spcPct val="100000"/>
              </a:lnSpc>
              <a:spcBef>
                <a:spcPts val="1200"/>
              </a:spcBef>
              <a:spcAft>
                <a:spcPts val="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300"/>
              </a:spcBef>
              <a:spcAft>
                <a:spcPts val="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300"/>
              </a:spcBef>
              <a:spcAft>
                <a:spcPts val="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300"/>
              </a:spcBef>
              <a:spcAft>
                <a:spcPts val="0"/>
              </a:spcAft>
              <a:buClr>
                <a:schemeClr val="accent1"/>
              </a:buClr>
              <a:buFont typeface="Museo For Dell 300" pitchFamily="50" charset="0"/>
              <a:buChar char="–"/>
              <a:defRPr sz="1200" baseline="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300"/>
              </a:spcBef>
              <a:spcAft>
                <a:spcPts val="0"/>
              </a:spcAft>
              <a:buClr>
                <a:schemeClr val="accent1"/>
              </a:buClr>
              <a:buFont typeface="Museo For Dell 300" pitchFamily="50" charset="0"/>
              <a:buNone/>
              <a:defRPr sz="11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Force </a:t>
            </a:r>
            <a:r>
              <a:rPr kumimoji="0" lang="en-US" altLang="en-US" sz="1800" b="0" i="0" u="none" strike="noStrike" kern="0" cap="none" spc="0" normalizeH="0" baseline="0" noProof="0" dirty="0">
                <a:ln>
                  <a:noFill/>
                </a:ln>
                <a:solidFill>
                  <a:prstClr val="black"/>
                </a:solidFill>
                <a:effectLst/>
                <a:uLnTx/>
                <a:uFillTx/>
                <a:latin typeface="Century Schoolbook" charset="0"/>
              </a:rPr>
              <a:t>every write to disk?</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Poor response time.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But provides durability.</a:t>
            </a:r>
            <a:br>
              <a:rPr kumimoji="0" lang="en-US" altLang="en-US" sz="1600" b="0" i="0" u="none" strike="noStrike" kern="0" cap="none" spc="0" normalizeH="0" baseline="0" noProof="0" dirty="0">
                <a:ln>
                  <a:noFill/>
                </a:ln>
                <a:solidFill>
                  <a:prstClr val="black"/>
                </a:solidFill>
                <a:effectLst/>
                <a:uLnTx/>
                <a:uFillTx/>
                <a:latin typeface="Century Schoolbook" charset="0"/>
              </a:rPr>
            </a:br>
            <a:endParaRPr kumimoji="0" lang="en-US" altLang="en-US" sz="1600" b="0" i="0" u="none" strike="noStrike" kern="0" cap="none" spc="0" normalizeH="0" baseline="0" noProof="0" dirty="0">
              <a:ln>
                <a:noFill/>
              </a:ln>
              <a:solidFill>
                <a:prstClr val="black"/>
              </a:solidFill>
              <a:effectLst/>
              <a:uLnTx/>
              <a:uFillTx/>
              <a:latin typeface="Century Schoolbook" charset="0"/>
            </a:endParaRPr>
          </a:p>
          <a:p>
            <a:pPr marL="228600" marR="0" lvl="0" indent="-228600" algn="l" defTabSz="457200" rtl="0" eaLnBrk="1" fontAlgn="base" latinLnBrk="0" hangingPunct="1">
              <a:lnSpc>
                <a:spcPct val="120000"/>
              </a:lnSpc>
              <a:spcBef>
                <a:spcPts val="0"/>
              </a:spcBef>
              <a:spcAft>
                <a:spcPts val="0"/>
              </a:spcAft>
              <a:buClr>
                <a:srgbClr val="4F81BD"/>
              </a:buClr>
              <a:buSzTx/>
              <a:buFont typeface="Arial" pitchFamily="34" charset="0"/>
              <a:buChar char="•"/>
              <a:tabLst/>
              <a:defRPr/>
            </a:pPr>
            <a:r>
              <a:rPr kumimoji="0" lang="en-US" altLang="en-US" sz="1800" b="0" i="0" u="none" strike="noStrike" kern="0" cap="none" spc="0" normalizeH="0" baseline="0" noProof="0" dirty="0">
                <a:ln>
                  <a:noFill/>
                </a:ln>
                <a:solidFill>
                  <a:srgbClr val="444444"/>
                </a:solidFill>
                <a:effectLst/>
                <a:uLnTx/>
                <a:uFillTx/>
                <a:latin typeface="Century Schoolbook" charset="0"/>
              </a:rPr>
              <a:t>Steal </a:t>
            </a:r>
            <a:r>
              <a:rPr kumimoji="0" lang="en-US" altLang="en-US" sz="1800" b="0" i="0" u="none" strike="noStrike" kern="0" cap="none" spc="0" normalizeH="0" baseline="0" noProof="0" dirty="0">
                <a:ln>
                  <a:noFill/>
                </a:ln>
                <a:solidFill>
                  <a:prstClr val="black"/>
                </a:solidFill>
                <a:effectLst/>
                <a:uLnTx/>
                <a:uFillTx/>
                <a:latin typeface="Century Schoolbook" charset="0"/>
              </a:rPr>
              <a:t>buffer-pool frames from</a:t>
            </a:r>
            <a:br>
              <a:rPr kumimoji="0" lang="en-US" altLang="en-US" sz="1800" b="0" i="0" u="none" strike="noStrike" kern="0" cap="none" spc="0" normalizeH="0" baseline="0" noProof="0" dirty="0">
                <a:ln>
                  <a:noFill/>
                </a:ln>
                <a:solidFill>
                  <a:prstClr val="black"/>
                </a:solidFill>
                <a:effectLst/>
                <a:uLnTx/>
                <a:uFillTx/>
                <a:latin typeface="Century Schoolbook" charset="0"/>
              </a:rPr>
            </a:br>
            <a:r>
              <a:rPr kumimoji="0" lang="en-US" altLang="en-US" sz="1800" b="0" i="0" u="none" strike="noStrike" kern="0" cap="none" spc="0" normalizeH="0" baseline="0" noProof="0" dirty="0">
                <a:ln>
                  <a:noFill/>
                </a:ln>
                <a:solidFill>
                  <a:prstClr val="black"/>
                </a:solidFill>
                <a:effectLst/>
                <a:uLnTx/>
                <a:uFillTx/>
                <a:latin typeface="Century Schoolbook" charset="0"/>
              </a:rPr>
              <a:t>uncommitted transactions?</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not, poor performance/caching performance</a:t>
            </a:r>
          </a:p>
          <a:p>
            <a:pPr marL="574675" marR="0" lvl="1" indent="-223838" algn="l" defTabSz="457200" rtl="0" eaLnBrk="1" fontAlgn="base" latinLnBrk="0" hangingPunct="1">
              <a:lnSpc>
                <a:spcPct val="120000"/>
              </a:lnSpc>
              <a:spcBef>
                <a:spcPts val="0"/>
              </a:spcBef>
              <a:spcAft>
                <a:spcPts val="0"/>
              </a:spcAft>
              <a:buClr>
                <a:srgbClr val="4F81BD"/>
              </a:buClr>
              <a:buSzTx/>
              <a:buFont typeface="Museo Sans For Dell" pitchFamily="2" charset="0"/>
              <a:buChar char="–"/>
              <a:tabLst/>
              <a:defRPr/>
            </a:pPr>
            <a:r>
              <a:rPr kumimoji="0" lang="en-US" altLang="en-US" sz="1600" b="0" i="0" u="none" strike="noStrike" kern="0" cap="none" spc="0" normalizeH="0" baseline="0" noProof="0" dirty="0">
                <a:ln>
                  <a:noFill/>
                </a:ln>
                <a:solidFill>
                  <a:prstClr val="black"/>
                </a:solidFill>
                <a:effectLst/>
                <a:uLnTx/>
                <a:uFillTx/>
                <a:latin typeface="Century Schoolbook" charset="0"/>
              </a:rPr>
              <a:t>If yes, how can we ensure atomicity?</a:t>
            </a:r>
            <a:br>
              <a:rPr kumimoji="0" lang="en-US" altLang="en-US" sz="1600" b="0" i="0" u="none" strike="noStrike" kern="0" cap="none" spc="0" normalizeH="0" baseline="0" noProof="0" dirty="0">
                <a:ln>
                  <a:noFill/>
                </a:ln>
                <a:solidFill>
                  <a:prstClr val="black"/>
                </a:solidFill>
                <a:effectLst/>
                <a:uLnTx/>
                <a:uFillTx/>
                <a:latin typeface="Century Schoolbook" charset="0"/>
              </a:rPr>
            </a:br>
            <a:r>
              <a:rPr kumimoji="0" lang="en-US" altLang="en-US" sz="1600" b="0" i="0" u="none" strike="noStrike" kern="0" cap="none" spc="0" normalizeH="0" baseline="0" noProof="0" dirty="0">
                <a:ln>
                  <a:noFill/>
                </a:ln>
                <a:solidFill>
                  <a:prstClr val="black"/>
                </a:solidFill>
                <a:effectLst/>
                <a:uLnTx/>
                <a:uFillTx/>
                <a:latin typeface="Century Schoolbook" charset="0"/>
              </a:rPr>
              <a:t>Uncommitted updates on disk</a:t>
            </a:r>
          </a:p>
        </p:txBody>
      </p:sp>
    </p:spTree>
    <p:extLst>
      <p:ext uri="{BB962C8B-B14F-4D97-AF65-F5344CB8AC3E}">
        <p14:creationId xmlns:p14="http://schemas.microsoft.com/office/powerpoint/2010/main" val="2710047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ARIES recovery involves three passes</a:t>
            </a:r>
          </a:p>
          <a:p>
            <a:pPr marL="342900" indent="-342900">
              <a:buFont typeface="+mj-lt"/>
              <a:buAutoNum type="arabicPeriod"/>
            </a:pPr>
            <a:r>
              <a:rPr lang="en-US" sz="1700" dirty="0"/>
              <a:t>Analysis pass: </a:t>
            </a:r>
          </a:p>
          <a:p>
            <a:pPr lvl="1"/>
            <a:r>
              <a:rPr lang="en-US" sz="1500" dirty="0"/>
              <a:t>Determine which transactions to undo</a:t>
            </a:r>
          </a:p>
          <a:p>
            <a:pPr lvl="1"/>
            <a:r>
              <a:rPr lang="en-US" sz="1500" dirty="0"/>
              <a:t>Determine which pages were dirty (disk version not up to date) at time of </a:t>
            </a:r>
          </a:p>
          <a:p>
            <a:pPr lvl="1"/>
            <a:r>
              <a:rPr lang="en-US" sz="1500" dirty="0" err="1"/>
              <a:t>RedoLSN</a:t>
            </a:r>
            <a:r>
              <a:rPr lang="en-US" sz="1500" dirty="0"/>
              <a:t>: LSN from which redo should start</a:t>
            </a:r>
          </a:p>
          <a:p>
            <a:pPr marL="342900" indent="-342900">
              <a:buFont typeface="+mj-lt"/>
              <a:buAutoNum type="arabicPeriod"/>
            </a:pPr>
            <a:r>
              <a:rPr lang="en-US" sz="1700" dirty="0"/>
              <a:t>Redo pass:</a:t>
            </a:r>
          </a:p>
          <a:p>
            <a:pPr lvl="1"/>
            <a:r>
              <a:rPr lang="en-US" sz="1500" dirty="0"/>
              <a:t>Repeats history, redoing all actions from </a:t>
            </a:r>
            <a:r>
              <a:rPr lang="en-US" sz="1500" dirty="0" err="1"/>
              <a:t>RedoLSN</a:t>
            </a:r>
            <a:br>
              <a:rPr lang="en-US" sz="1500" dirty="0"/>
            </a:br>
            <a:r>
              <a:rPr lang="en-US" sz="1500" dirty="0"/>
              <a:t>(updated committed but not written changes to pages)</a:t>
            </a:r>
          </a:p>
          <a:p>
            <a:pPr lvl="1"/>
            <a:r>
              <a:rPr lang="en-US" sz="1500" dirty="0" err="1"/>
              <a:t>RecLSN</a:t>
            </a:r>
            <a:r>
              <a:rPr lang="en-US" sz="1500" dirty="0"/>
              <a:t> and </a:t>
            </a:r>
            <a:r>
              <a:rPr lang="en-US" sz="1500" dirty="0" err="1"/>
              <a:t>PageLSNs</a:t>
            </a:r>
            <a:r>
              <a:rPr lang="en-US" sz="1500" dirty="0"/>
              <a:t> are used to avoid redoing actions already reflected on page </a:t>
            </a:r>
          </a:p>
          <a:p>
            <a:pPr marL="342900" indent="-342900">
              <a:buFont typeface="+mj-lt"/>
              <a:buAutoNum type="arabicPeriod"/>
            </a:pPr>
            <a:r>
              <a:rPr lang="en-US" sz="1700" dirty="0"/>
              <a:t>Undo pass:</a:t>
            </a:r>
          </a:p>
          <a:p>
            <a:pPr lvl="1"/>
            <a:r>
              <a:rPr lang="en-US" sz="1500" dirty="0"/>
              <a:t>Rolls back all incomplete transactions (with uncommitted pages written to disk).</a:t>
            </a:r>
          </a:p>
          <a:p>
            <a:pPr lvl="1"/>
            <a:r>
              <a:rPr lang="en-US" sz="1500" dirty="0"/>
              <a:t>Transactions whose abort was complete earlier are not undone</a:t>
            </a:r>
          </a:p>
        </p:txBody>
      </p:sp>
      <p:sp>
        <p:nvSpPr>
          <p:cNvPr id="2" name="Title 1"/>
          <p:cNvSpPr>
            <a:spLocks noGrp="1"/>
          </p:cNvSpPr>
          <p:nvPr>
            <p:ph type="title"/>
          </p:nvPr>
        </p:nvSpPr>
        <p:spPr/>
        <p:txBody>
          <a:bodyPr/>
          <a:lstStyle/>
          <a:p>
            <a:r>
              <a:rPr lang="en-US" sz="2000" dirty="0"/>
              <a:t>ARIES Algorithm = </a:t>
            </a:r>
            <a:r>
              <a:rPr lang="en-US" sz="1600" dirty="0"/>
              <a:t>Algorithms for Recovery and Isolation Exploiting Semantics</a:t>
            </a:r>
            <a:br>
              <a:rPr lang="en-US" sz="2000" dirty="0"/>
            </a:br>
            <a:endParaRPr lang="en-US" sz="2000" dirty="0"/>
          </a:p>
        </p:txBody>
      </p:sp>
    </p:spTree>
    <p:extLst>
      <p:ext uri="{BB962C8B-B14F-4D97-AF65-F5344CB8AC3E}">
        <p14:creationId xmlns:p14="http://schemas.microsoft.com/office/powerpoint/2010/main" val="1934771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Write changes to disk trivially achieves durability.</a:t>
            </a:r>
          </a:p>
          <a:p>
            <a:r>
              <a:rPr lang="en-US" dirty="0"/>
              <a:t>DBMS engine uses write-ahead-logging to</a:t>
            </a:r>
          </a:p>
          <a:p>
            <a:pPr lvl="1"/>
            <a:r>
              <a:rPr lang="en-US" dirty="0"/>
              <a:t>Achieve durability</a:t>
            </a:r>
          </a:p>
          <a:p>
            <a:pPr lvl="1"/>
            <a:r>
              <a:rPr lang="en-US" dirty="0"/>
              <a:t>But with better performance through more efficient caching and I/O.</a:t>
            </a:r>
          </a:p>
          <a:p>
            <a:r>
              <a:rPr lang="en-US" dirty="0"/>
              <a:t>Well, disks fail. How is that durable.</a:t>
            </a:r>
          </a:p>
          <a:p>
            <a:pPr lvl="1"/>
            <a:r>
              <a:rPr lang="en-US" dirty="0"/>
              <a:t>RAID and other solutions.</a:t>
            </a:r>
          </a:p>
          <a:p>
            <a:pPr lvl="1"/>
            <a:r>
              <a:rPr lang="en-US" dirty="0"/>
              <a:t>Disk subsystems, including entire RAID device, fail </a:t>
            </a:r>
            <a:r>
              <a:rPr lang="en-US" dirty="0">
                <a:sym typeface="Wingdings"/>
              </a:rPr>
              <a:t></a:t>
            </a:r>
          </a:p>
          <a:p>
            <a:pPr lvl="2"/>
            <a:r>
              <a:rPr lang="en-US" dirty="0">
                <a:sym typeface="Wingdings"/>
              </a:rPr>
              <a:t>Duplex writes</a:t>
            </a:r>
          </a:p>
          <a:p>
            <a:pPr lvl="2"/>
            <a:r>
              <a:rPr lang="en-US" dirty="0">
                <a:sym typeface="Wingdings"/>
              </a:rPr>
              <a:t>To independent disk subsystems.</a:t>
            </a:r>
          </a:p>
          <a:p>
            <a:r>
              <a:rPr lang="en-US" dirty="0">
                <a:sym typeface="Wingdings"/>
              </a:rPr>
              <a:t>Well, there are earthquakes, floods, etc.</a:t>
            </a:r>
            <a:r>
              <a:rPr lang="en-US" dirty="0"/>
              <a:t> </a:t>
            </a:r>
          </a:p>
        </p:txBody>
      </p:sp>
      <p:sp>
        <p:nvSpPr>
          <p:cNvPr id="2" name="Title 1"/>
          <p:cNvSpPr>
            <a:spLocks noGrp="1"/>
          </p:cNvSpPr>
          <p:nvPr>
            <p:ph type="title"/>
          </p:nvPr>
        </p:nvSpPr>
        <p:spPr/>
        <p:txBody>
          <a:bodyPr/>
          <a:lstStyle/>
          <a:p>
            <a:r>
              <a:rPr lang="en-US" dirty="0"/>
              <a:t>Durability</a:t>
            </a:r>
          </a:p>
        </p:txBody>
      </p:sp>
    </p:spTree>
    <p:extLst>
      <p:ext uri="{BB962C8B-B14F-4D97-AF65-F5344CB8AC3E}">
        <p14:creationId xmlns:p14="http://schemas.microsoft.com/office/powerpoint/2010/main" val="3221792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3.xml><?xml version="1.0" encoding="utf-8"?>
<a:theme xmlns:a="http://schemas.openxmlformats.org/drawingml/2006/main" name="1_l22">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2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2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2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2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2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2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2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2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2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2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2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2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2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1B40F190-8F0E-46FA-A03B-CD59DA3B9BE7}" vid="{5BEDA3C5-9F17-4237-A302-9E1B73B082AF}"/>
    </a:ext>
  </a:extLst>
</a:theme>
</file>

<file path=ppt/theme/theme6.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71449</TotalTime>
  <Words>13921</Words>
  <Application>Microsoft Macintosh PowerPoint</Application>
  <PresentationFormat>On-screen Show (16:9)</PresentationFormat>
  <Paragraphs>1331</Paragraphs>
  <Slides>144</Slides>
  <Notes>107</Notes>
  <HiddenSlides>3</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2</vt:i4>
      </vt:variant>
      <vt:variant>
        <vt:lpstr>Slide Titles</vt:lpstr>
      </vt:variant>
      <vt:variant>
        <vt:i4>144</vt:i4>
      </vt:variant>
    </vt:vector>
  </HeadingPairs>
  <TitlesOfParts>
    <vt:vector size="170" baseType="lpstr">
      <vt:lpstr>Amazon Ember</vt:lpstr>
      <vt:lpstr>Arial</vt:lpstr>
      <vt:lpstr>Book Antiqua</vt:lpstr>
      <vt:lpstr>Calibri</vt:lpstr>
      <vt:lpstr>Cambria Math</vt:lpstr>
      <vt:lpstr>Century Schoolbook</vt:lpstr>
      <vt:lpstr>Helvetica</vt:lpstr>
      <vt:lpstr>Monotype Sorts</vt:lpstr>
      <vt:lpstr>Museo For Dell</vt:lpstr>
      <vt:lpstr>Museo Sans For Dell</vt:lpstr>
      <vt:lpstr>Stencil</vt:lpstr>
      <vt:lpstr>Times</vt:lpstr>
      <vt:lpstr>Times New Roman</vt:lpstr>
      <vt:lpstr>Webdings</vt:lpstr>
      <vt:lpstr>Wingdings</vt:lpstr>
      <vt:lpstr>Office Theme</vt:lpstr>
      <vt:lpstr>2_db</vt:lpstr>
      <vt:lpstr>1_l22</vt:lpstr>
      <vt:lpstr>1_db</vt:lpstr>
      <vt:lpstr>db</vt:lpstr>
      <vt:lpstr>2_db-5-grey</vt:lpstr>
      <vt:lpstr>l16</vt:lpstr>
      <vt:lpstr>1_Office Theme</vt:lpstr>
      <vt:lpstr>2_Office Theme</vt:lpstr>
      <vt:lpstr>Equation</vt:lpstr>
      <vt:lpstr>Document</vt:lpstr>
      <vt:lpstr>PowerPoint Presentation</vt:lpstr>
      <vt:lpstr>PowerPoint Presentation</vt:lpstr>
      <vt:lpstr>Contents</vt:lpstr>
      <vt:lpstr>PowerPoint Presentation</vt:lpstr>
      <vt:lpstr>PowerPoint Presentation</vt:lpstr>
      <vt:lpstr>PowerPoint Presentation</vt:lpstr>
      <vt:lpstr>Query Compilation</vt:lpstr>
      <vt:lpstr>Parsing and Execution</vt:lpstr>
      <vt:lpstr>Query Processing Overview</vt:lpstr>
      <vt:lpstr>Chapter 15: Query Processing</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Sorting</vt:lpstr>
      <vt:lpstr>Join Operation</vt:lpstr>
      <vt:lpstr>Nested-Loop Join</vt:lpstr>
      <vt:lpstr>Nested-Loop Join (Cont.)</vt:lpstr>
      <vt:lpstr>Indexed Nested-Loop Join</vt:lpstr>
      <vt:lpstr>Merge-Join</vt:lpstr>
      <vt:lpstr>Merge-Join (Cont.)</vt:lpstr>
      <vt:lpstr>Hash-Join</vt:lpstr>
      <vt:lpstr>Hash-Join (Cont.)</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Chapter 16: Query Optimization</vt:lpstr>
      <vt:lpstr>Outline</vt:lpstr>
      <vt:lpstr>Introduction</vt:lpstr>
      <vt:lpstr>Introduction (Cont.)</vt:lpstr>
      <vt:lpstr>Introduction (Cont.)</vt:lpstr>
      <vt:lpstr>Viewing Query Evaluation Plans</vt:lpstr>
      <vt:lpstr>Generating Equivalent Expressions</vt:lpstr>
      <vt:lpstr>Transformation of Relational Expressions</vt:lpstr>
      <vt:lpstr>Equivalence Rules</vt:lpstr>
      <vt:lpstr>Equivalence Rules (Cont.)</vt:lpstr>
      <vt:lpstr>Pictorial Depiction of Equivalence Rules</vt:lpstr>
      <vt:lpstr>Equivalence Rules (Cont.)</vt:lpstr>
      <vt:lpstr>Equivalence Rules (Cont.)</vt:lpstr>
      <vt:lpstr>Equivalence Rules (Cont.)</vt:lpstr>
      <vt:lpstr>Equivalence Rules (Cont.)</vt:lpstr>
      <vt:lpstr>Equivalence Rules (Cont.)</vt:lpstr>
      <vt:lpstr>Transformation Example: Pushing Selections</vt:lpstr>
      <vt:lpstr>Example with Multiple Transformations</vt:lpstr>
      <vt:lpstr>Multiple Transformations (Cont.)</vt:lpstr>
      <vt:lpstr>Transformation Example: Pushing Projections</vt:lpstr>
      <vt:lpstr>Join Ordering Example</vt:lpstr>
      <vt:lpstr>Join Ordering Example (Cont.)</vt:lpstr>
      <vt:lpstr>Enumeration of Equivalent Expressions</vt:lpstr>
      <vt:lpstr>Implementing Transformation Based Optimization</vt:lpstr>
      <vt:lpstr>Cost Estimation</vt:lpstr>
      <vt:lpstr>Choice of Evaluation Plans</vt:lpstr>
      <vt:lpstr>Cost-Based Optimization</vt:lpstr>
      <vt:lpstr>Statistics for Cost Estimation</vt:lpstr>
      <vt:lpstr>Statistical Information for Cost Estimation</vt:lpstr>
      <vt:lpstr>Histograms</vt:lpstr>
      <vt:lpstr>Histograms (cont.)</vt:lpstr>
      <vt:lpstr>Selection Size Estimation</vt:lpstr>
      <vt:lpstr>PowerPoint Presentation</vt:lpstr>
      <vt:lpstr>PowerPoint Presentation</vt:lpstr>
      <vt:lpstr>PowerPoint Presentation</vt:lpstr>
      <vt:lpstr>Core Transaction Concept is ACID Properties</vt:lpstr>
      <vt:lpstr>ACID Properties (httpwww.tutorialspoint.com/dbms/dbms_transaction.htm)</vt:lpstr>
      <vt:lpstr>Transaction Concept</vt:lpstr>
      <vt:lpstr>Example of Fund Transfer</vt:lpstr>
      <vt:lpstr>Example of Fund Transfer (Cont.)</vt:lpstr>
      <vt:lpstr>Example of Fund Transfer (Cont.)</vt:lpstr>
      <vt:lpstr>Transaction State</vt:lpstr>
      <vt:lpstr>PowerPoint Presentation</vt:lpstr>
      <vt:lpstr>Atomicity</vt:lpstr>
      <vt:lpstr>Atomicity</vt:lpstr>
      <vt:lpstr>Atomicty</vt:lpstr>
      <vt:lpstr>Simplistic Approach</vt:lpstr>
      <vt:lpstr>Simplistic Approach</vt:lpstr>
      <vt:lpstr>DBMS ACID Implementation</vt:lpstr>
      <vt:lpstr>Logging</vt:lpstr>
      <vt:lpstr>Write Ahead Logging</vt:lpstr>
      <vt:lpstr>Write Ahead Logging</vt:lpstr>
      <vt:lpstr>ARIES Algorithm = Algorithms for Recovery and Isolation Exploiting Semantics </vt:lpstr>
      <vt:lpstr>Durability</vt:lpstr>
      <vt:lpstr>Availability and Replication</vt:lpstr>
      <vt:lpstr>PowerPoint Presentation</vt:lpstr>
      <vt:lpstr>Isolation</vt:lpstr>
      <vt:lpstr>Isolation</vt:lpstr>
      <vt:lpstr>Serializability</vt:lpstr>
      <vt:lpstr>DBMS ACID Implementation</vt:lpstr>
      <vt:lpstr>Schedule</vt:lpstr>
      <vt:lpstr>Serializable</vt:lpstr>
      <vt:lpstr>Serializability (en.wikipedia.org/wiki/Serializability)</vt:lpstr>
      <vt:lpstr>Lock-Based Concurrency Control</vt:lpstr>
      <vt:lpstr>Aborting a Transaction</vt:lpstr>
      <vt:lpstr>MySQL (Locking) Isolation</vt:lpstr>
      <vt:lpstr>Isolation Levels  (https://en.wikipedia.org/wiki/Isolation_(database_systems)</vt:lpstr>
      <vt:lpstr>In Databases, Cursors Define Isolation </vt:lpstr>
      <vt:lpstr>PowerPoint Presentation</vt:lpstr>
      <vt:lpstr>PowerPoint Presentation</vt:lpstr>
      <vt:lpstr>Features of Good Relational Designs</vt:lpstr>
      <vt:lpstr>Decomposition</vt:lpstr>
      <vt:lpstr>Lossy Decomposition</vt:lpstr>
      <vt:lpstr>The Evils of Redundancy</vt:lpstr>
      <vt:lpstr>Example (Contd.)</vt:lpstr>
      <vt:lpstr>Functional Dependencies (FDs)</vt:lpstr>
      <vt:lpstr>Example:  Constraints on Entity Set</vt:lpstr>
      <vt:lpstr>F+</vt:lpstr>
      <vt:lpstr>Reasoning About FDs</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Denormalization for Performance</vt:lpstr>
      <vt:lpstr>Wide Flat Tables</vt:lpstr>
      <vt:lpstr>First Normal Form</vt:lpstr>
      <vt:lpstr>First Normal Form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618</cp:revision>
  <cp:lastPrinted>2021-09-23T10:10:07Z</cp:lastPrinted>
  <dcterms:created xsi:type="dcterms:W3CDTF">2010-04-12T23:12:02Z</dcterms:created>
  <dcterms:modified xsi:type="dcterms:W3CDTF">2023-11-30T17:57:06Z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